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5" r:id="rId3"/>
    <p:sldId id="258" r:id="rId4"/>
    <p:sldId id="259" r:id="rId5"/>
    <p:sldId id="284" r:id="rId6"/>
    <p:sldId id="261" r:id="rId7"/>
    <p:sldId id="278" r:id="rId8"/>
    <p:sldId id="262" r:id="rId9"/>
    <p:sldId id="263" r:id="rId10"/>
    <p:sldId id="264" r:id="rId11"/>
    <p:sldId id="269" r:id="rId12"/>
    <p:sldId id="265" r:id="rId13"/>
    <p:sldId id="266" r:id="rId14"/>
    <p:sldId id="268" r:id="rId15"/>
    <p:sldId id="267" r:id="rId16"/>
    <p:sldId id="270" r:id="rId17"/>
    <p:sldId id="271" r:id="rId18"/>
    <p:sldId id="272" r:id="rId19"/>
    <p:sldId id="273" r:id="rId20"/>
    <p:sldId id="274" r:id="rId21"/>
    <p:sldId id="275" r:id="rId22"/>
    <p:sldId id="276" r:id="rId23"/>
    <p:sldId id="277" r:id="rId24"/>
    <p:sldId id="282" r:id="rId25"/>
    <p:sldId id="280" r:id="rId26"/>
    <p:sldId id="279" r:id="rId27"/>
    <p:sldId id="281" r:id="rId28"/>
    <p:sldId id="283"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6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D46F5D9-E403-4EF5-A6C6-87B5A6D2C03E}" type="datetimeFigureOut">
              <a:rPr lang="pl-PL" smtClean="0"/>
              <a:pPr/>
              <a:t>02.02.2021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B8DA0DF-B7CA-4BC0-B7D4-194B56585CA5}"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6F5D9-E403-4EF5-A6C6-87B5A6D2C03E}" type="datetimeFigureOut">
              <a:rPr lang="pl-PL" smtClean="0"/>
              <a:pPr/>
              <a:t>02.02.2021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DA0DF-B7CA-4BC0-B7D4-194B56585CA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700" b="1" dirty="0"/>
              <a:t>DZIEŃ  KRAKOWSKI                                                                                                                  „Krakowskie ślady Marszałka </a:t>
            </a:r>
            <a:r>
              <a:rPr lang="pl-PL" sz="2700" b="1"/>
              <a:t>Józefa </a:t>
            </a:r>
            <a:r>
              <a:rPr lang="pl-PL" sz="2700" b="1" smtClean="0"/>
              <a:t>Piłsudskiego</a:t>
            </a:r>
            <a:br>
              <a:rPr lang="pl-PL" sz="2700" b="1" smtClean="0"/>
            </a:br>
            <a:r>
              <a:rPr lang="pl-PL" sz="2700" b="1" smtClean="0"/>
              <a:t>   </a:t>
            </a:r>
            <a:r>
              <a:rPr lang="pl-PL" sz="2700" b="1" dirty="0"/>
              <a:t>w   100. Rocznicę Bitwy Warszawskiej</a:t>
            </a:r>
            <a:r>
              <a:rPr lang="pl-PL" sz="2700" b="1" dirty="0" smtClean="0"/>
              <a:t>”</a:t>
            </a:r>
            <a:endParaRPr lang="pl-PL"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11560" y="1628800"/>
            <a:ext cx="8190124" cy="4464496"/>
          </a:xfrm>
          <a:prstGeom prst="rect">
            <a:avLst/>
          </a:prstGeom>
          <a:noFill/>
          <a:ln w="9525">
            <a:noFill/>
            <a:miter lim="800000"/>
            <a:headEnd/>
            <a:tailEnd/>
          </a:ln>
        </p:spPr>
      </p:pic>
      <p:sp>
        <p:nvSpPr>
          <p:cNvPr id="4" name="pole tekstowe 3"/>
          <p:cNvSpPr txBox="1"/>
          <p:nvPr/>
        </p:nvSpPr>
        <p:spPr>
          <a:xfrm>
            <a:off x="1691680" y="4221088"/>
            <a:ext cx="4032448" cy="1323439"/>
          </a:xfrm>
          <a:prstGeom prst="rect">
            <a:avLst/>
          </a:prstGeom>
          <a:noFill/>
        </p:spPr>
        <p:txBody>
          <a:bodyPr wrap="square" rtlCol="0">
            <a:spAutoFit/>
          </a:bodyPr>
          <a:lstStyle/>
          <a:p>
            <a:r>
              <a:rPr lang="pl-PL" b="1" i="1" dirty="0" smtClean="0"/>
              <a:t>„</a:t>
            </a:r>
            <a:r>
              <a:rPr lang="pl-PL" sz="2000" b="1" i="1" dirty="0" smtClean="0"/>
              <a:t>Ten kto nie szanuje i nie ceni swej przeszłości nie jest godzien szacunku teraźniejszości ani prawa do przyszłości.”</a:t>
            </a:r>
            <a:endParaRPr lang="pl-PL" b="1" i="1" dirty="0"/>
          </a:p>
        </p:txBody>
      </p:sp>
      <p:sp>
        <p:nvSpPr>
          <p:cNvPr id="5" name="pole tekstowe 4"/>
          <p:cNvSpPr txBox="1"/>
          <p:nvPr/>
        </p:nvSpPr>
        <p:spPr>
          <a:xfrm>
            <a:off x="3635896" y="6309320"/>
            <a:ext cx="4968552" cy="369332"/>
          </a:xfrm>
          <a:prstGeom prst="rect">
            <a:avLst/>
          </a:prstGeom>
          <a:noFill/>
        </p:spPr>
        <p:txBody>
          <a:bodyPr wrap="square" rtlCol="0">
            <a:spAutoFit/>
          </a:bodyPr>
          <a:lstStyle/>
          <a:p>
            <a:r>
              <a:rPr lang="pl-PL" dirty="0" smtClean="0"/>
              <a:t>Autor prezentacji: Zuzanna Urban  klasa II </a:t>
            </a:r>
            <a:r>
              <a:rPr lang="pl-PL" smtClean="0"/>
              <a:t>hr</a:t>
            </a:r>
            <a:endParaRPr lang="pl-PL" dirty="0"/>
          </a:p>
        </p:txBody>
      </p:sp>
    </p:spTree>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p:txBody>
          <a:bodyPr>
            <a:normAutofit/>
          </a:bodyPr>
          <a:lstStyle/>
          <a:p>
            <a:r>
              <a:rPr lang="pl-PL" sz="2000" b="1" dirty="0" smtClean="0"/>
              <a:t>Dom </a:t>
            </a:r>
            <a:r>
              <a:rPr lang="pl-PL" sz="2000" b="1" dirty="0"/>
              <a:t>im. Józefa Piłsudskiego  Muzeum Czynu Niepodległościowego - Oleandry. </a:t>
            </a:r>
            <a:r>
              <a:rPr lang="pl-PL" sz="2000" b="1" dirty="0" smtClean="0"/>
              <a:t>[1]</a:t>
            </a:r>
            <a:endParaRPr lang="pl-PL" sz="2000" b="1" dirty="0"/>
          </a:p>
        </p:txBody>
      </p:sp>
      <p:pic>
        <p:nvPicPr>
          <p:cNvPr id="9" name="Symbol zastępczy zawartości 8"/>
          <p:cNvPicPr>
            <a:picLocks noGrp="1" noChangeAspect="1"/>
          </p:cNvPicPr>
          <p:nvPr>
            <p:ph sz="half" idx="1"/>
          </p:nvPr>
        </p:nvPicPr>
        <p:blipFill>
          <a:blip r:embed="rId2" cstate="print"/>
          <a:stretch>
            <a:fillRect/>
          </a:stretch>
        </p:blipFill>
        <p:spPr>
          <a:xfrm>
            <a:off x="457200" y="1843881"/>
            <a:ext cx="4038600" cy="4038600"/>
          </a:xfrm>
          <a:prstGeom prst="rect">
            <a:avLst/>
          </a:prstGeom>
        </p:spPr>
      </p:pic>
      <p:sp>
        <p:nvSpPr>
          <p:cNvPr id="8" name="Symbol zastępczy zawartości 7"/>
          <p:cNvSpPr>
            <a:spLocks noGrp="1"/>
          </p:cNvSpPr>
          <p:nvPr>
            <p:ph sz="half" idx="2"/>
          </p:nvPr>
        </p:nvSpPr>
        <p:spPr/>
        <p:txBody>
          <a:bodyPr>
            <a:noAutofit/>
          </a:bodyPr>
          <a:lstStyle/>
          <a:p>
            <a:pPr marL="0" indent="0" algn="just">
              <a:buNone/>
            </a:pPr>
            <a:r>
              <a:rPr lang="pl-PL" sz="2000" dirty="0" smtClean="0"/>
              <a:t>Dom stoi </a:t>
            </a:r>
            <a:r>
              <a:rPr lang="pl-PL" sz="2000" dirty="0"/>
              <a:t>dokładnie </a:t>
            </a:r>
            <a:r>
              <a:rPr lang="pl-PL" sz="2000" dirty="0" smtClean="0"/>
              <a:t/>
            </a:r>
            <a:br>
              <a:rPr lang="pl-PL" sz="2000" dirty="0" smtClean="0"/>
            </a:br>
            <a:r>
              <a:rPr lang="pl-PL" sz="2000" dirty="0" smtClean="0"/>
              <a:t>w </a:t>
            </a:r>
            <a:r>
              <a:rPr lang="pl-PL" sz="2000" dirty="0"/>
              <a:t>miejscu, z którego 6 sierpnia 1914 roku, wyszła grupa 150 młodych ludzi pod wodzą Józefa Piłsudskiego </a:t>
            </a:r>
            <a:r>
              <a:rPr lang="pl-PL" sz="2000" dirty="0" smtClean="0"/>
              <a:t/>
            </a:r>
            <a:br>
              <a:rPr lang="pl-PL" sz="2000" dirty="0" smtClean="0"/>
            </a:br>
            <a:r>
              <a:rPr lang="pl-PL" sz="2000" dirty="0" smtClean="0"/>
              <a:t>i </a:t>
            </a:r>
            <a:r>
              <a:rPr lang="pl-PL" sz="2000" dirty="0"/>
              <a:t>zaczął się zbrojny czyn </a:t>
            </a:r>
            <a:r>
              <a:rPr lang="pl-PL" sz="2000" dirty="0" smtClean="0"/>
              <a:t>niepodległościowy. Zaraz po wybuchu </a:t>
            </a:r>
            <a:r>
              <a:rPr lang="pl-PL" sz="2000" dirty="0"/>
              <a:t>wojny Józef Piłsudski, dokładnie w nocy z 5 na 6 sierpnia 1914 roku, rzucił hasło podjęcia przez polskie siły zbrojnej walki z Rosją </a:t>
            </a:r>
            <a:r>
              <a:rPr lang="pl-PL" sz="2000" dirty="0" smtClean="0"/>
              <a:t/>
            </a:r>
            <a:br>
              <a:rPr lang="pl-PL" sz="2000" dirty="0" smtClean="0"/>
            </a:br>
            <a:r>
              <a:rPr lang="pl-PL" sz="2000" dirty="0" smtClean="0"/>
              <a:t>i </a:t>
            </a:r>
            <a:r>
              <a:rPr lang="pl-PL" sz="2000" dirty="0"/>
              <a:t>wymaszerował z oddziałami strzeleckimi, wchodzącymi w </a:t>
            </a:r>
            <a:r>
              <a:rPr lang="pl-PL" sz="2000" dirty="0" smtClean="0"/>
              <a:t> skład Kompani </a:t>
            </a:r>
            <a:r>
              <a:rPr lang="pl-PL" sz="2000" dirty="0"/>
              <a:t>Kadrowej, z Oleandrów. </a:t>
            </a:r>
          </a:p>
        </p:txBody>
      </p:sp>
    </p:spTree>
    <p:extLst>
      <p:ext uri="{BB962C8B-B14F-4D97-AF65-F5344CB8AC3E}">
        <p14:creationId xmlns:p14="http://schemas.microsoft.com/office/powerpoint/2010/main" val="2933651010"/>
      </p:ext>
    </p:extLst>
  </p:cSld>
  <p:clrMapOvr>
    <a:masterClrMapping/>
  </p:clrMapOvr>
  <p:transition spd="slow">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sz="2200" dirty="0"/>
              <a:t>Do bezcennych eksponatów tego muzeum,  jedynych w Polsce należą: unikatowe popiersia Józefa Piłsudskiego i Edwarda Śmigłego - Rydza, kolekcja sztandarów, w tym sztandar Powstania Styczniowego, kolekcja obrazów Śmigłego - Rydza </a:t>
            </a:r>
            <a:r>
              <a:rPr lang="pl-PL" sz="2200" dirty="0" smtClean="0"/>
              <a:t>[1]</a:t>
            </a:r>
            <a:endParaRPr lang="pl-PL" dirty="0"/>
          </a:p>
        </p:txBody>
      </p:sp>
      <p:pic>
        <p:nvPicPr>
          <p:cNvPr id="6" name="Symbol zastępczy zawartości 5"/>
          <p:cNvPicPr>
            <a:picLocks noGrp="1" noChangeAspect="1"/>
          </p:cNvPicPr>
          <p:nvPr>
            <p:ph idx="1"/>
          </p:nvPr>
        </p:nvPicPr>
        <p:blipFill>
          <a:blip r:embed="rId2" cstate="print"/>
          <a:stretch>
            <a:fillRect/>
          </a:stretch>
        </p:blipFill>
        <p:spPr>
          <a:xfrm>
            <a:off x="827584" y="1628800"/>
            <a:ext cx="7859216" cy="4982006"/>
          </a:xfrm>
          <a:prstGeom prst="rect">
            <a:avLst/>
          </a:prstGeom>
        </p:spPr>
      </p:pic>
    </p:spTree>
    <p:extLst>
      <p:ext uri="{BB962C8B-B14F-4D97-AF65-F5344CB8AC3E}">
        <p14:creationId xmlns:p14="http://schemas.microsoft.com/office/powerpoint/2010/main" val="2716149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dirty="0"/>
              <a:t>Kompania Kadrowa przekroczyła granicę austriacko - rosyjską i wkroczyła 12 sierpnia do Kielc. Mieszkańcy Królestwa Polskiego nie wystąpili jednakże przeciwko siłom rosyjskim. Cała wyprawa zakończyła się niepowodzeniem. Ponadto dowództwo austriackie nie dostarczyło zaopatrzenia oddziałom polskim. Piłsudski musiał zatem wraz z Kompanią Kadrową, wrócić do Galicji.</a:t>
            </a:r>
          </a:p>
        </p:txBody>
      </p:sp>
      <p:pic>
        <p:nvPicPr>
          <p:cNvPr id="4" name="Symbol zastępczy zawartości 3"/>
          <p:cNvPicPr>
            <a:picLocks noGrp="1" noChangeAspect="1"/>
          </p:cNvPicPr>
          <p:nvPr>
            <p:ph idx="1"/>
          </p:nvPr>
        </p:nvPicPr>
        <p:blipFill>
          <a:blip r:embed="rId2" cstate="print"/>
          <a:stretch>
            <a:fillRect/>
          </a:stretch>
        </p:blipFill>
        <p:spPr>
          <a:xfrm>
            <a:off x="899592" y="1659736"/>
            <a:ext cx="7128792" cy="4277275"/>
          </a:xfrm>
          <a:prstGeom prst="rect">
            <a:avLst/>
          </a:prstGeom>
        </p:spPr>
      </p:pic>
      <p:sp>
        <p:nvSpPr>
          <p:cNvPr id="5" name="pole tekstowe 4"/>
          <p:cNvSpPr txBox="1"/>
          <p:nvPr/>
        </p:nvSpPr>
        <p:spPr>
          <a:xfrm>
            <a:off x="899592" y="6093296"/>
            <a:ext cx="7272808" cy="369332"/>
          </a:xfrm>
          <a:prstGeom prst="rect">
            <a:avLst/>
          </a:prstGeom>
          <a:noFill/>
        </p:spPr>
        <p:txBody>
          <a:bodyPr wrap="square" rtlCol="0">
            <a:spAutoFit/>
          </a:bodyPr>
          <a:lstStyle/>
          <a:p>
            <a:r>
              <a:rPr lang="pl-PL" dirty="0" smtClean="0"/>
              <a:t>Pierwsza Kompania Kadrowa 6 sierpnia 1914 r.</a:t>
            </a:r>
            <a:endParaRPr lang="pl-PL" dirty="0"/>
          </a:p>
        </p:txBody>
      </p:sp>
    </p:spTree>
    <p:extLst>
      <p:ext uri="{BB962C8B-B14F-4D97-AF65-F5344CB8AC3E}">
        <p14:creationId xmlns:p14="http://schemas.microsoft.com/office/powerpoint/2010/main" val="2360793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Autofit/>
          </a:bodyPr>
          <a:lstStyle/>
          <a:p>
            <a:r>
              <a:rPr lang="pl-PL" sz="3200" b="1" dirty="0" smtClean="0"/>
              <a:t>Pomnik </a:t>
            </a:r>
            <a:r>
              <a:rPr lang="pl-PL" sz="3200" b="1" dirty="0"/>
              <a:t>Józefa Piłsudskiego </a:t>
            </a:r>
            <a:r>
              <a:rPr lang="pl-PL" sz="3200" b="1" dirty="0" smtClean="0"/>
              <a:t>– </a:t>
            </a:r>
            <a:r>
              <a:rPr lang="pl-PL" sz="2400" dirty="0" smtClean="0"/>
              <a:t/>
            </a:r>
            <a:br>
              <a:rPr lang="pl-PL" sz="2400" dirty="0" smtClean="0"/>
            </a:br>
            <a:r>
              <a:rPr lang="pl-PL" sz="2400" dirty="0" smtClean="0"/>
              <a:t>został </a:t>
            </a:r>
            <a:r>
              <a:rPr lang="pl-PL" sz="2400" dirty="0"/>
              <a:t>odsłonięty 10 listopada 2008 r.  stoi u zbiegu ulic: Piłsudskiego, Weneckiej i </a:t>
            </a:r>
            <a:r>
              <a:rPr lang="pl-PL" sz="2400" dirty="0" smtClean="0"/>
              <a:t>Garncarskiej [4]</a:t>
            </a:r>
            <a:endParaRPr lang="pl-PL" sz="2400" dirty="0"/>
          </a:p>
        </p:txBody>
      </p:sp>
      <p:sp>
        <p:nvSpPr>
          <p:cNvPr id="7" name="Symbol zastępczy zawartości 6"/>
          <p:cNvSpPr>
            <a:spLocks noGrp="1"/>
          </p:cNvSpPr>
          <p:nvPr>
            <p:ph idx="1"/>
          </p:nvPr>
        </p:nvSpPr>
        <p:spPr>
          <a:xfrm>
            <a:off x="318356" y="1628800"/>
            <a:ext cx="8507288" cy="4853136"/>
          </a:xfrm>
        </p:spPr>
        <p:txBody>
          <a:bodyPr>
            <a:noAutofit/>
          </a:bodyPr>
          <a:lstStyle/>
          <a:p>
            <a:pPr marL="0" indent="0" algn="just">
              <a:buNone/>
            </a:pPr>
            <a:r>
              <a:rPr lang="pl-PL" sz="2400" dirty="0" smtClean="0"/>
              <a:t>Jest </a:t>
            </a:r>
            <a:r>
              <a:rPr lang="pl-PL" sz="2400" dirty="0"/>
              <a:t>on autorstwa Czesława </a:t>
            </a:r>
            <a:r>
              <a:rPr lang="pl-PL" sz="2400" dirty="0" err="1"/>
              <a:t>Dźwigaja</a:t>
            </a:r>
            <a:r>
              <a:rPr lang="pl-PL" sz="2400" dirty="0"/>
              <a:t>.  Główny element — pomnik Marszałka, składa się z wysokiego, marmurowego cokołu </a:t>
            </a:r>
            <a:r>
              <a:rPr lang="pl-PL" sz="2400" dirty="0" smtClean="0"/>
              <a:t/>
            </a:r>
            <a:br>
              <a:rPr lang="pl-PL" sz="2400" dirty="0" smtClean="0"/>
            </a:br>
            <a:r>
              <a:rPr lang="pl-PL" sz="2400" dirty="0" smtClean="0"/>
              <a:t>z </a:t>
            </a:r>
            <a:r>
              <a:rPr lang="pl-PL" sz="2400" dirty="0"/>
              <a:t>wyrytym napisem „Marszałek Józef Piłsudski 1867-1935”.  </a:t>
            </a:r>
            <a:endParaRPr lang="pl-PL" sz="2400" dirty="0" smtClean="0"/>
          </a:p>
          <a:p>
            <a:pPr marL="0" indent="0" algn="just">
              <a:buNone/>
            </a:pPr>
            <a:r>
              <a:rPr lang="pl-PL" sz="2400" dirty="0" smtClean="0"/>
              <a:t>Piłsudski </a:t>
            </a:r>
            <a:r>
              <a:rPr lang="pl-PL" sz="2400" dirty="0"/>
              <a:t>ukazany jest  w pozycji stojącej, wsparty na szabli; ubrany w mundur, płaszcz i czapkę. U jego stóp umieszczony jest orzeł, zrywający okowy. Całość ma około 6 m wysokości. </a:t>
            </a:r>
            <a:endParaRPr lang="pl-PL" sz="2400" dirty="0" smtClean="0"/>
          </a:p>
          <a:p>
            <a:pPr marL="0" indent="0" algn="just">
              <a:buNone/>
            </a:pPr>
            <a:r>
              <a:rPr lang="pl-PL" sz="2400" dirty="0" smtClean="0"/>
              <a:t>Z </a:t>
            </a:r>
            <a:r>
              <a:rPr lang="pl-PL" sz="2400" dirty="0"/>
              <a:t>lewej strony znajduje się rzeźba przedstawiająca Czwórkę Legionową, wyruszających na bojowy szlak z krakowskich Oleandrów. Ustawieni są na pochyłym cokole z inskrypcją-zwrotką pieśni „My, Pierwsza Brygada” (Legiony to — żołnierska buta, / Legiony to — ofiarny stos, / Legiony to — żołnierska nuta, / Legiony to straceńców los!). </a:t>
            </a:r>
            <a:endParaRPr lang="pl-PL" sz="2400" dirty="0" smtClean="0"/>
          </a:p>
        </p:txBody>
      </p:sp>
    </p:spTree>
    <p:extLst>
      <p:ext uri="{BB962C8B-B14F-4D97-AF65-F5344CB8AC3E}">
        <p14:creationId xmlns:p14="http://schemas.microsoft.com/office/powerpoint/2010/main" val="744487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400" dirty="0" smtClean="0"/>
              <a:t>Pomnik </a:t>
            </a:r>
            <a:r>
              <a:rPr lang="pl-PL" sz="2400" dirty="0"/>
              <a:t>Józefa Piłsudskiego - został odsłonięty 10 listopada 2008 r.  stoi u zbiegu ulic: Piłsudskiego, Weneckiej i </a:t>
            </a:r>
            <a:r>
              <a:rPr lang="pl-PL" sz="2400" dirty="0" smtClean="0"/>
              <a:t>Garncarskiej.[4]</a:t>
            </a:r>
            <a:endParaRPr lang="pl-PL" sz="4800" dirty="0"/>
          </a:p>
        </p:txBody>
      </p:sp>
      <p:pic>
        <p:nvPicPr>
          <p:cNvPr id="5" name="Symbol zastępczy zawartości 4"/>
          <p:cNvPicPr>
            <a:picLocks noGrp="1" noChangeAspect="1"/>
          </p:cNvPicPr>
          <p:nvPr>
            <p:ph idx="1"/>
          </p:nvPr>
        </p:nvPicPr>
        <p:blipFill>
          <a:blip r:embed="rId2" cstate="print"/>
          <a:stretch>
            <a:fillRect/>
          </a:stretch>
        </p:blipFill>
        <p:spPr>
          <a:xfrm>
            <a:off x="260497" y="1347999"/>
            <a:ext cx="4877223" cy="4480948"/>
          </a:xfrm>
          <a:prstGeom prst="rect">
            <a:avLst/>
          </a:prstGeom>
        </p:spPr>
      </p:pic>
      <p:pic>
        <p:nvPicPr>
          <p:cNvPr id="6" name="Obraz 5"/>
          <p:cNvPicPr>
            <a:picLocks noChangeAspect="1"/>
          </p:cNvPicPr>
          <p:nvPr/>
        </p:nvPicPr>
        <p:blipFill>
          <a:blip r:embed="rId3" cstate="print"/>
          <a:stretch>
            <a:fillRect/>
          </a:stretch>
        </p:blipFill>
        <p:spPr>
          <a:xfrm>
            <a:off x="5724128" y="1373431"/>
            <a:ext cx="2592288" cy="2627162"/>
          </a:xfrm>
          <a:prstGeom prst="rect">
            <a:avLst/>
          </a:prstGeom>
        </p:spPr>
      </p:pic>
      <p:sp>
        <p:nvSpPr>
          <p:cNvPr id="7" name="pole tekstowe 6"/>
          <p:cNvSpPr txBox="1"/>
          <p:nvPr/>
        </p:nvSpPr>
        <p:spPr>
          <a:xfrm>
            <a:off x="5538936" y="4149080"/>
            <a:ext cx="2962672" cy="2554545"/>
          </a:xfrm>
          <a:prstGeom prst="rect">
            <a:avLst/>
          </a:prstGeom>
          <a:noFill/>
        </p:spPr>
        <p:txBody>
          <a:bodyPr wrap="square" rtlCol="0">
            <a:spAutoFit/>
          </a:bodyPr>
          <a:lstStyle/>
          <a:p>
            <a:r>
              <a:rPr lang="pl-PL" sz="2000" dirty="0"/>
              <a:t>Za figurą Piłsudskiego stoi 8,5-metrowy maszt, opleciony wieńcem laurowym z różami i kopią główki laski marszałkowskiej z II Rzeczypospolitej na jego szczycie.</a:t>
            </a:r>
          </a:p>
        </p:txBody>
      </p:sp>
    </p:spTree>
    <p:extLst>
      <p:ext uri="{BB962C8B-B14F-4D97-AF65-F5344CB8AC3E}">
        <p14:creationId xmlns:p14="http://schemas.microsoft.com/office/powerpoint/2010/main" val="964274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sz="3100" b="1" dirty="0" smtClean="0"/>
              <a:t>Stadion </a:t>
            </a:r>
            <a:r>
              <a:rPr lang="pl-PL" sz="3100" b="1" dirty="0"/>
              <a:t>Cracovii </a:t>
            </a:r>
            <a:r>
              <a:rPr lang="pl-PL" sz="3100" dirty="0" smtClean="0"/>
              <a:t>–</a:t>
            </a:r>
            <a:r>
              <a:rPr lang="pl-PL" sz="2000" dirty="0" smtClean="0"/>
              <a:t/>
            </a:r>
            <a:br>
              <a:rPr lang="pl-PL" sz="2000" dirty="0" smtClean="0"/>
            </a:br>
            <a:r>
              <a:rPr lang="pl-PL" sz="2000" dirty="0" smtClean="0"/>
              <a:t> znajdujący się niedaleko muzeum. Powstał  w 1912 roku, a w 1935 roku przyjął oficjalną nazwę „Stadion Cracovii im. Józefa Piłsudskiego”. W 1991 roku uroczyście potwierdzono, że nadal ważna jest decyzja o nadaniu imienia Marszałka.[5]</a:t>
            </a:r>
            <a:endParaRPr lang="pl-PL" sz="2000" dirty="0"/>
          </a:p>
        </p:txBody>
      </p:sp>
      <p:pic>
        <p:nvPicPr>
          <p:cNvPr id="7" name="Symbol zastępczy zawartości 6"/>
          <p:cNvPicPr>
            <a:picLocks noGrp="1" noChangeAspect="1"/>
          </p:cNvPicPr>
          <p:nvPr>
            <p:ph idx="1"/>
          </p:nvPr>
        </p:nvPicPr>
        <p:blipFill>
          <a:blip r:embed="rId2" cstate="print"/>
          <a:stretch>
            <a:fillRect/>
          </a:stretch>
        </p:blipFill>
        <p:spPr>
          <a:xfrm>
            <a:off x="1403648" y="1556792"/>
            <a:ext cx="5688632" cy="5056562"/>
          </a:xfrm>
          <a:prstGeom prst="rect">
            <a:avLst/>
          </a:prstGeom>
        </p:spPr>
      </p:pic>
    </p:spTree>
    <p:extLst>
      <p:ext uri="{BB962C8B-B14F-4D97-AF65-F5344CB8AC3E}">
        <p14:creationId xmlns:p14="http://schemas.microsoft.com/office/powerpoint/2010/main" val="1099447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260648"/>
            <a:ext cx="8424936" cy="1008112"/>
          </a:xfrm>
        </p:spPr>
        <p:txBody>
          <a:bodyPr>
            <a:noAutofit/>
          </a:bodyPr>
          <a:lstStyle/>
          <a:p>
            <a:r>
              <a:rPr lang="pl-PL" sz="2000" dirty="0" smtClean="0"/>
              <a:t>„Cracovia </a:t>
            </a:r>
            <a:r>
              <a:rPr lang="pl-PL" sz="2000" dirty="0"/>
              <a:t>jest właśnie tym klubem, który nauczył mnie interesować się sportem</a:t>
            </a:r>
            <a:r>
              <a:rPr lang="pl-PL" sz="2000" dirty="0" smtClean="0"/>
              <a:t>.”</a:t>
            </a:r>
            <a:r>
              <a:rPr lang="pl-PL" sz="2000" dirty="0"/>
              <a:t/>
            </a:r>
            <a:br>
              <a:rPr lang="pl-PL" sz="2000" dirty="0"/>
            </a:br>
            <a:r>
              <a:rPr lang="pl-PL" sz="2000" dirty="0"/>
              <a:t>Józef Piłsudski, 27 maja 1922 </a:t>
            </a:r>
            <a:r>
              <a:rPr lang="pl-PL" sz="2000" dirty="0" smtClean="0"/>
              <a:t> ( Marszałek na boisku Cracovii)[5]</a:t>
            </a:r>
            <a:endParaRPr lang="pl-PL" sz="2000" dirty="0"/>
          </a:p>
        </p:txBody>
      </p:sp>
      <p:pic>
        <p:nvPicPr>
          <p:cNvPr id="4" name="Symbol zastępczy zawartości 3"/>
          <p:cNvPicPr>
            <a:picLocks noGrp="1" noChangeAspect="1"/>
          </p:cNvPicPr>
          <p:nvPr>
            <p:ph idx="1"/>
          </p:nvPr>
        </p:nvPicPr>
        <p:blipFill>
          <a:blip r:embed="rId2" cstate="print"/>
          <a:stretch>
            <a:fillRect/>
          </a:stretch>
        </p:blipFill>
        <p:spPr>
          <a:xfrm>
            <a:off x="1115616" y="1556792"/>
            <a:ext cx="6534567" cy="4919077"/>
          </a:xfrm>
          <a:prstGeom prst="rect">
            <a:avLst/>
          </a:prstGeom>
        </p:spPr>
      </p:pic>
    </p:spTree>
    <p:extLst>
      <p:ext uri="{BB962C8B-B14F-4D97-AF65-F5344CB8AC3E}">
        <p14:creationId xmlns:p14="http://schemas.microsoft.com/office/powerpoint/2010/main" val="3957415804"/>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b="1" dirty="0" smtClean="0"/>
              <a:t>Głaz </a:t>
            </a:r>
            <a:r>
              <a:rPr lang="pl-PL" sz="3200" b="1" dirty="0"/>
              <a:t>na Błoniach- </a:t>
            </a:r>
            <a:r>
              <a:rPr lang="pl-PL" sz="2000" dirty="0" smtClean="0"/>
              <a:t/>
            </a:r>
            <a:br>
              <a:rPr lang="pl-PL" sz="2000" dirty="0" smtClean="0"/>
            </a:br>
            <a:r>
              <a:rPr lang="pl-PL" sz="2000" dirty="0" smtClean="0"/>
              <a:t>od </a:t>
            </a:r>
            <a:r>
              <a:rPr lang="pl-PL" sz="2000" dirty="0"/>
              <a:t>strony al. Marszałka Ferdinanda Focha</a:t>
            </a:r>
            <a:r>
              <a:rPr lang="pl-PL" sz="2000" dirty="0" smtClean="0"/>
              <a:t>. [6] </a:t>
            </a:r>
            <a:endParaRPr lang="pl-PL" sz="2000" dirty="0"/>
          </a:p>
        </p:txBody>
      </p:sp>
      <p:sp>
        <p:nvSpPr>
          <p:cNvPr id="6" name="Symbol zastępczy zawartości 5"/>
          <p:cNvSpPr>
            <a:spLocks noGrp="1"/>
          </p:cNvSpPr>
          <p:nvPr>
            <p:ph sz="half" idx="1"/>
          </p:nvPr>
        </p:nvSpPr>
        <p:spPr>
          <a:xfrm>
            <a:off x="457200" y="1417638"/>
            <a:ext cx="3466728" cy="2515417"/>
          </a:xfrm>
        </p:spPr>
        <p:txBody>
          <a:bodyPr>
            <a:normAutofit/>
          </a:bodyPr>
          <a:lstStyle/>
          <a:p>
            <a:pPr marL="0" indent="0">
              <a:buNone/>
            </a:pPr>
            <a:r>
              <a:rPr lang="pl-PL" sz="2000" dirty="0"/>
              <a:t>W miejscu, z którego Piłsudski     </a:t>
            </a:r>
            <a:r>
              <a:rPr lang="pl-PL" sz="2000" dirty="0" smtClean="0"/>
              <a:t>dnia  </a:t>
            </a:r>
            <a:r>
              <a:rPr lang="pl-PL" sz="2000" dirty="0"/>
              <a:t>6 października 1933 roku odbierał defiladę na cześć króla Jana III Sobieskiego, będącą zarazem wielkim świętem kawalerii polskiej, umieszczono pamiątkowy kamień granitowy. </a:t>
            </a:r>
          </a:p>
        </p:txBody>
      </p:sp>
      <p:pic>
        <p:nvPicPr>
          <p:cNvPr id="8" name="Symbol zastępczy zawartości 7"/>
          <p:cNvPicPr>
            <a:picLocks noGrp="1" noChangeAspect="1"/>
          </p:cNvPicPr>
          <p:nvPr>
            <p:ph sz="half" idx="2"/>
          </p:nvPr>
        </p:nvPicPr>
        <p:blipFill>
          <a:blip r:embed="rId2" cstate="print"/>
          <a:stretch>
            <a:fillRect/>
          </a:stretch>
        </p:blipFill>
        <p:spPr>
          <a:xfrm>
            <a:off x="492119" y="4581128"/>
            <a:ext cx="2880320" cy="2157460"/>
          </a:xfrm>
          <a:prstGeom prst="rect">
            <a:avLst/>
          </a:prstGeom>
        </p:spPr>
      </p:pic>
      <p:sp>
        <p:nvSpPr>
          <p:cNvPr id="9" name="pole tekstowe 8"/>
          <p:cNvSpPr txBox="1"/>
          <p:nvPr/>
        </p:nvSpPr>
        <p:spPr>
          <a:xfrm>
            <a:off x="4676146" y="5424656"/>
            <a:ext cx="3826768" cy="1323439"/>
          </a:xfrm>
          <a:prstGeom prst="rect">
            <a:avLst/>
          </a:prstGeom>
          <a:noFill/>
        </p:spPr>
        <p:txBody>
          <a:bodyPr wrap="square" rtlCol="0">
            <a:spAutoFit/>
          </a:bodyPr>
          <a:lstStyle/>
          <a:p>
            <a:r>
              <a:rPr lang="pl-PL" sz="2000" dirty="0"/>
              <a:t>Odsłonięcie głazu odbyło się </a:t>
            </a:r>
            <a:r>
              <a:rPr lang="pl-PL" sz="2000" dirty="0" smtClean="0"/>
              <a:t/>
            </a:r>
            <a:br>
              <a:rPr lang="pl-PL" sz="2000" dirty="0" smtClean="0"/>
            </a:br>
            <a:r>
              <a:rPr lang="pl-PL" sz="2000" dirty="0" smtClean="0"/>
              <a:t>12 </a:t>
            </a:r>
            <a:r>
              <a:rPr lang="pl-PL" sz="2000" dirty="0"/>
              <a:t>maja 1936 roku, czyli </a:t>
            </a:r>
            <a:r>
              <a:rPr lang="pl-PL" sz="2000" dirty="0" smtClean="0"/>
              <a:t/>
            </a:r>
            <a:br>
              <a:rPr lang="pl-PL" sz="2000" dirty="0" smtClean="0"/>
            </a:br>
            <a:r>
              <a:rPr lang="pl-PL" sz="2000" dirty="0" smtClean="0"/>
              <a:t>w </a:t>
            </a:r>
            <a:r>
              <a:rPr lang="pl-PL" sz="2000" dirty="0"/>
              <a:t>pierwszą rocznicę śmierci Marszałka. </a:t>
            </a:r>
          </a:p>
        </p:txBody>
      </p:sp>
      <p:pic>
        <p:nvPicPr>
          <p:cNvPr id="10" name="Obraz 9"/>
          <p:cNvPicPr>
            <a:picLocks noChangeAspect="1"/>
          </p:cNvPicPr>
          <p:nvPr/>
        </p:nvPicPr>
        <p:blipFill>
          <a:blip r:embed="rId3" cstate="print"/>
          <a:stretch>
            <a:fillRect/>
          </a:stretch>
        </p:blipFill>
        <p:spPr>
          <a:xfrm>
            <a:off x="3923927" y="1392122"/>
            <a:ext cx="5212115" cy="3909086"/>
          </a:xfrm>
          <a:prstGeom prst="rect">
            <a:avLst/>
          </a:prstGeom>
        </p:spPr>
      </p:pic>
    </p:spTree>
    <p:extLst>
      <p:ext uri="{BB962C8B-B14F-4D97-AF65-F5344CB8AC3E}">
        <p14:creationId xmlns:p14="http://schemas.microsoft.com/office/powerpoint/2010/main" val="3291996120"/>
      </p:ext>
    </p:extLst>
  </p:cSld>
  <p:clrMapOvr>
    <a:masterClrMapping/>
  </p:clrMapOvr>
  <p:transition spd="slow">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cstate="print"/>
          <a:stretch>
            <a:fillRect/>
          </a:stretch>
        </p:blipFill>
        <p:spPr>
          <a:xfrm>
            <a:off x="5374432" y="511275"/>
            <a:ext cx="3322712" cy="4963354"/>
          </a:xfrm>
          <a:prstGeom prst="rect">
            <a:avLst/>
          </a:prstGeom>
        </p:spPr>
      </p:pic>
      <p:sp>
        <p:nvSpPr>
          <p:cNvPr id="5" name="Tytuł 4"/>
          <p:cNvSpPr>
            <a:spLocks noGrp="1"/>
          </p:cNvSpPr>
          <p:nvPr>
            <p:ph type="title"/>
          </p:nvPr>
        </p:nvSpPr>
        <p:spPr>
          <a:xfrm>
            <a:off x="323528" y="-136413"/>
            <a:ext cx="8229600" cy="1325562"/>
          </a:xfrm>
        </p:spPr>
        <p:txBody>
          <a:bodyPr>
            <a:normAutofit/>
          </a:bodyPr>
          <a:lstStyle/>
          <a:p>
            <a:r>
              <a:rPr lang="pl-PL" sz="3100" b="1" dirty="0" smtClean="0"/>
              <a:t> </a:t>
            </a:r>
            <a:r>
              <a:rPr lang="pl-PL" sz="3100" b="1" dirty="0"/>
              <a:t>Park Jordana- </a:t>
            </a:r>
            <a:endParaRPr lang="pl-PL" sz="2200" dirty="0"/>
          </a:p>
        </p:txBody>
      </p:sp>
      <p:sp>
        <p:nvSpPr>
          <p:cNvPr id="6" name="Symbol zastępczy zawartości 5"/>
          <p:cNvSpPr>
            <a:spLocks noGrp="1"/>
          </p:cNvSpPr>
          <p:nvPr>
            <p:ph idx="1"/>
          </p:nvPr>
        </p:nvSpPr>
        <p:spPr>
          <a:xfrm>
            <a:off x="467544" y="886216"/>
            <a:ext cx="4536504" cy="4891346"/>
          </a:xfrm>
        </p:spPr>
        <p:txBody>
          <a:bodyPr>
            <a:normAutofit fontScale="85000" lnSpcReduction="20000"/>
          </a:bodyPr>
          <a:lstStyle/>
          <a:p>
            <a:pPr marL="0" indent="0" algn="just">
              <a:buNone/>
            </a:pPr>
            <a:r>
              <a:rPr lang="pl-PL" sz="2400" dirty="0"/>
              <a:t>Park założony został w 1889 r. dzięki staraniom wybitnego </a:t>
            </a:r>
            <a:r>
              <a:rPr lang="pl-PL" sz="2400" dirty="0" smtClean="0"/>
              <a:t>Polaka, </a:t>
            </a:r>
            <a:r>
              <a:rPr lang="pl-PL" sz="2400" dirty="0"/>
              <a:t>naukowca, społecznika i patrioty – dr Henryka Jordana, profesora Uniwersytetu Jagiellońskiego</a:t>
            </a:r>
            <a:r>
              <a:rPr lang="pl-PL" sz="2400" dirty="0" smtClean="0"/>
              <a:t>.</a:t>
            </a:r>
          </a:p>
          <a:p>
            <a:pPr marL="0" indent="0" algn="just">
              <a:buNone/>
            </a:pPr>
            <a:r>
              <a:rPr lang="pl-PL" sz="2400" dirty="0" smtClean="0"/>
              <a:t>Zgodnie </a:t>
            </a:r>
            <a:r>
              <a:rPr lang="pl-PL" sz="2400" dirty="0"/>
              <a:t>z ideą założyciela Parku miał on spełniać rolę publicznego terenu do czynnego uprawiania ćwiczeń i gier ruchowych na wolnym powietrzu </a:t>
            </a:r>
            <a:r>
              <a:rPr lang="pl-PL" sz="2400" dirty="0" smtClean="0"/>
              <a:t/>
            </a:r>
            <a:br>
              <a:rPr lang="pl-PL" sz="2400" dirty="0" smtClean="0"/>
            </a:br>
            <a:r>
              <a:rPr lang="pl-PL" sz="2400" dirty="0" smtClean="0"/>
              <a:t>i </a:t>
            </a:r>
            <a:r>
              <a:rPr lang="pl-PL" sz="2400" dirty="0"/>
              <a:t>zarazem miejscem </a:t>
            </a:r>
            <a:r>
              <a:rPr lang="pl-PL" sz="2400" dirty="0" smtClean="0"/>
              <a:t>wychowania młodzieży </a:t>
            </a:r>
            <a:r>
              <a:rPr lang="pl-PL" sz="2400" dirty="0"/>
              <a:t>w duchu patriotycznym. </a:t>
            </a:r>
            <a:endParaRPr lang="pl-PL" sz="2400" dirty="0" smtClean="0"/>
          </a:p>
          <a:p>
            <a:pPr marL="0" indent="0" algn="just">
              <a:buNone/>
            </a:pPr>
            <a:r>
              <a:rPr lang="pl-PL" sz="2400" dirty="0" smtClean="0"/>
              <a:t>Realizacja </a:t>
            </a:r>
            <a:r>
              <a:rPr lang="pl-PL" sz="2400" dirty="0"/>
              <a:t>tej idei jordanowskiej miała doniosłe znaczenie dla odbudowy państwa polskiego. </a:t>
            </a:r>
            <a:endParaRPr lang="pl-PL" sz="2400" dirty="0" smtClean="0"/>
          </a:p>
          <a:p>
            <a:pPr marL="0" indent="0" algn="just">
              <a:buNone/>
            </a:pPr>
            <a:r>
              <a:rPr lang="pl-PL" sz="2400" dirty="0" smtClean="0"/>
              <a:t>Na </a:t>
            </a:r>
            <a:r>
              <a:rPr lang="pl-PL" sz="2400" dirty="0"/>
              <a:t>terenie Parku powstały urządzenia sportowe, boiska, basen, ścieżki zdrowia. </a:t>
            </a:r>
            <a:endParaRPr lang="pl-PL" sz="2400" dirty="0" smtClean="0"/>
          </a:p>
          <a:p>
            <a:pPr marL="0" indent="0" algn="just">
              <a:buNone/>
            </a:pPr>
            <a:r>
              <a:rPr lang="pl-PL" sz="2400" dirty="0" smtClean="0"/>
              <a:t>W </a:t>
            </a:r>
            <a:r>
              <a:rPr lang="pl-PL" sz="2400" dirty="0"/>
              <a:t>Parku Jordana rozgrywano pierwsze mecze piłki nożnej</a:t>
            </a:r>
            <a:r>
              <a:rPr lang="pl-PL" sz="2400" dirty="0" smtClean="0"/>
              <a:t>. [7]</a:t>
            </a:r>
            <a:endParaRPr lang="pl-PL" sz="2400" dirty="0"/>
          </a:p>
        </p:txBody>
      </p:sp>
    </p:spTree>
    <p:extLst>
      <p:ext uri="{BB962C8B-B14F-4D97-AF65-F5344CB8AC3E}">
        <p14:creationId xmlns:p14="http://schemas.microsoft.com/office/powerpoint/2010/main" val="95907378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b="1" dirty="0" smtClean="0"/>
              <a:t/>
            </a:r>
            <a:br>
              <a:rPr lang="pl-PL" sz="3200" b="1" dirty="0" smtClean="0"/>
            </a:br>
            <a:r>
              <a:rPr lang="pl-PL" sz="2700" dirty="0"/>
              <a:t>W</a:t>
            </a:r>
            <a:r>
              <a:rPr lang="pl-PL" sz="2700" dirty="0" smtClean="0"/>
              <a:t> </a:t>
            </a:r>
            <a:r>
              <a:rPr lang="pl-PL" sz="2700" dirty="0"/>
              <a:t>ostatnich latach </a:t>
            </a:r>
            <a:r>
              <a:rPr lang="pl-PL" sz="2700" dirty="0" smtClean="0"/>
              <a:t>w Parku Jordana stworzono </a:t>
            </a:r>
            <a:r>
              <a:rPr lang="pl-PL" sz="2700" dirty="0"/>
              <a:t>Panteon Wielkich Polaków,  wśród nich </a:t>
            </a:r>
            <a:r>
              <a:rPr lang="pl-PL" sz="2700" dirty="0" smtClean="0"/>
              <a:t>jest oczywiście </a:t>
            </a:r>
            <a:r>
              <a:rPr lang="pl-PL" sz="2700" dirty="0"/>
              <a:t>Józef Piłsudski</a:t>
            </a:r>
            <a:r>
              <a:rPr lang="pl-PL" sz="2700" dirty="0" smtClean="0"/>
              <a:t>.</a:t>
            </a:r>
            <a:br>
              <a:rPr lang="pl-PL" sz="2700" dirty="0" smtClean="0"/>
            </a:br>
            <a:r>
              <a:rPr lang="pl-PL" sz="2700" dirty="0" smtClean="0"/>
              <a:t> </a:t>
            </a:r>
            <a:r>
              <a:rPr lang="pl-PL" sz="2700" dirty="0"/>
              <a:t>Park im. </a:t>
            </a:r>
            <a:r>
              <a:rPr lang="pl-PL" sz="2700" dirty="0" smtClean="0"/>
              <a:t>dr </a:t>
            </a:r>
            <a:r>
              <a:rPr lang="pl-PL" sz="2700" dirty="0"/>
              <a:t>Henryka Jordana </a:t>
            </a:r>
            <a:r>
              <a:rPr lang="pl-PL" sz="2700" dirty="0" smtClean="0"/>
              <a:t/>
            </a:r>
            <a:br>
              <a:rPr lang="pl-PL" sz="2700" dirty="0" smtClean="0"/>
            </a:br>
            <a:r>
              <a:rPr lang="pl-PL" sz="2700" dirty="0" smtClean="0"/>
              <a:t>położony </a:t>
            </a:r>
            <a:r>
              <a:rPr lang="pl-PL" sz="2700" dirty="0"/>
              <a:t>jest na terenie V Dzielnicy </a:t>
            </a:r>
            <a:r>
              <a:rPr lang="pl-PL" sz="2700" dirty="0" smtClean="0"/>
              <a:t>Krakowa [7]</a:t>
            </a:r>
            <a:endParaRPr lang="pl-PL" sz="3200" dirty="0"/>
          </a:p>
        </p:txBody>
      </p:sp>
      <p:pic>
        <p:nvPicPr>
          <p:cNvPr id="4" name="Symbol zastępczy zawartości 3"/>
          <p:cNvPicPr>
            <a:picLocks noGrp="1" noChangeAspect="1"/>
          </p:cNvPicPr>
          <p:nvPr>
            <p:ph idx="1"/>
          </p:nvPr>
        </p:nvPicPr>
        <p:blipFill>
          <a:blip r:embed="rId2" cstate="print"/>
          <a:stretch>
            <a:fillRect/>
          </a:stretch>
        </p:blipFill>
        <p:spPr>
          <a:xfrm>
            <a:off x="1511660" y="1910135"/>
            <a:ext cx="6120680" cy="4831233"/>
          </a:xfrm>
          <a:prstGeom prst="rect">
            <a:avLst/>
          </a:prstGeom>
        </p:spPr>
      </p:pic>
    </p:spTree>
    <p:extLst>
      <p:ext uri="{BB962C8B-B14F-4D97-AF65-F5344CB8AC3E}">
        <p14:creationId xmlns:p14="http://schemas.microsoft.com/office/powerpoint/2010/main" val="1421331661"/>
      </p:ext>
    </p:extLst>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stretch>
            <a:fillRect/>
          </a:stretch>
        </p:blipFill>
        <p:spPr>
          <a:xfrm>
            <a:off x="219557" y="1221469"/>
            <a:ext cx="8744931" cy="5510415"/>
          </a:xfrm>
          <a:prstGeom prst="rect">
            <a:avLst/>
          </a:prstGeom>
        </p:spPr>
      </p:pic>
      <p:sp>
        <p:nvSpPr>
          <p:cNvPr id="5" name="pole tekstowe 4"/>
          <p:cNvSpPr txBox="1"/>
          <p:nvPr/>
        </p:nvSpPr>
        <p:spPr>
          <a:xfrm>
            <a:off x="219557" y="188640"/>
            <a:ext cx="8913482" cy="923330"/>
          </a:xfrm>
          <a:prstGeom prst="rect">
            <a:avLst/>
          </a:prstGeom>
          <a:noFill/>
        </p:spPr>
        <p:txBody>
          <a:bodyPr wrap="square" rtlCol="0">
            <a:spAutoFit/>
          </a:bodyPr>
          <a:lstStyle/>
          <a:p>
            <a:pPr algn="ctr"/>
            <a:r>
              <a:rPr lang="pl-PL" dirty="0" smtClean="0"/>
              <a:t>Miejsca historyczne związane z Marszałkiem Piłsudskim oznaczone na mapie Krakowa. Odnośniki w prezentacji   w których znajdują się zdjęcia miejsc pamiątkowych</a:t>
            </a:r>
          </a:p>
          <a:p>
            <a:pPr algn="ctr"/>
            <a:r>
              <a:rPr lang="pl-PL" dirty="0" smtClean="0"/>
              <a:t> oznaczono w nawiasach [ ].</a:t>
            </a:r>
            <a:endParaRPr lang="pl-PL" dirty="0"/>
          </a:p>
        </p:txBody>
      </p:sp>
    </p:spTree>
    <p:extLst>
      <p:ext uri="{BB962C8B-B14F-4D97-AF65-F5344CB8AC3E}">
        <p14:creationId xmlns:p14="http://schemas.microsoft.com/office/powerpoint/2010/main" val="3140145663"/>
      </p:ext>
    </p:extLst>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800" b="1" dirty="0" smtClean="0"/>
              <a:t>Akademia </a:t>
            </a:r>
            <a:r>
              <a:rPr lang="pl-PL" sz="2700" b="1" dirty="0" smtClean="0"/>
              <a:t>Górniczo-Hutnicza-</a:t>
            </a:r>
            <a:r>
              <a:rPr lang="pl-PL" sz="2700" dirty="0" smtClean="0"/>
              <a:t/>
            </a:r>
            <a:br>
              <a:rPr lang="pl-PL" sz="2700" dirty="0" smtClean="0"/>
            </a:br>
            <a:r>
              <a:rPr lang="pl-PL" sz="2200" dirty="0" smtClean="0"/>
              <a:t>Józef </a:t>
            </a:r>
            <a:r>
              <a:rPr lang="pl-PL" sz="2200" dirty="0"/>
              <a:t>Piłsudski był bardzo zainteresowany i zaangażowany w powstanie akademii. Już w maju 1919 r. mianował jej pierwszych profesorów, a dnia </a:t>
            </a:r>
            <a:r>
              <a:rPr lang="pl-PL" sz="2200" dirty="0" smtClean="0"/>
              <a:t/>
            </a:r>
            <a:br>
              <a:rPr lang="pl-PL" sz="2200" dirty="0" smtClean="0"/>
            </a:br>
            <a:r>
              <a:rPr lang="pl-PL" sz="2200" dirty="0" smtClean="0"/>
              <a:t>20 </a:t>
            </a:r>
            <a:r>
              <a:rPr lang="pl-PL" sz="2200" dirty="0"/>
              <a:t>października 1919 r. jako Naczelnik Państwa dokonał uroczystego otwarcia Akademii Górniczej w auli Uniwersytetu Jagiellońskiego</a:t>
            </a:r>
            <a:r>
              <a:rPr lang="pl-PL" sz="2700" b="1" dirty="0" smtClean="0"/>
              <a:t>.[8]</a:t>
            </a:r>
            <a:endParaRPr lang="pl-PL" sz="2700" b="1" dirty="0"/>
          </a:p>
        </p:txBody>
      </p:sp>
      <p:pic>
        <p:nvPicPr>
          <p:cNvPr id="4" name="Symbol zastępczy zawartości 3"/>
          <p:cNvPicPr>
            <a:picLocks noGrp="1" noChangeAspect="1"/>
          </p:cNvPicPr>
          <p:nvPr>
            <p:ph idx="1"/>
          </p:nvPr>
        </p:nvPicPr>
        <p:blipFill>
          <a:blip r:embed="rId2" cstate="print"/>
          <a:stretch>
            <a:fillRect/>
          </a:stretch>
        </p:blipFill>
        <p:spPr>
          <a:xfrm>
            <a:off x="478904" y="1844824"/>
            <a:ext cx="7859216" cy="4743160"/>
          </a:xfrm>
          <a:prstGeom prst="rect">
            <a:avLst/>
          </a:prstGeom>
        </p:spPr>
      </p:pic>
    </p:spTree>
    <p:extLst>
      <p:ext uri="{BB962C8B-B14F-4D97-AF65-F5344CB8AC3E}">
        <p14:creationId xmlns:p14="http://schemas.microsoft.com/office/powerpoint/2010/main" val="1393331240"/>
      </p:ext>
    </p:extLst>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800" b="1" dirty="0" smtClean="0"/>
              <a:t>Most </a:t>
            </a:r>
            <a:r>
              <a:rPr lang="pl-PL" sz="2800" b="1" dirty="0"/>
              <a:t>im. Marszałka Józefa Piłsudskiego </a:t>
            </a:r>
            <a:r>
              <a:rPr lang="pl-PL" sz="2800" b="1" dirty="0" smtClean="0"/>
              <a:t/>
            </a:r>
            <a:br>
              <a:rPr lang="pl-PL" sz="2800" b="1" dirty="0" smtClean="0"/>
            </a:br>
            <a:r>
              <a:rPr lang="pl-PL" sz="2000" dirty="0" smtClean="0"/>
              <a:t>to </a:t>
            </a:r>
            <a:r>
              <a:rPr lang="pl-PL" sz="2000" dirty="0"/>
              <a:t>kolejny obiekt poświęcony Jego  pamięci. Most łączy Śródmieście z Podgórzem. Jest to najstarszy w Krakowie kompletny most drogowy nad Wisłą, który stoi do dzisiaj. Decyzję o jego budowie podjęto w 1925 r., prace trwały 7 lat. W roku 1932 Rada Miejska uchwaliła dla niego patrona-Marszałka Józefa Piłsudskiego. </a:t>
            </a:r>
            <a:r>
              <a:rPr lang="pl-PL" sz="2000" dirty="0" smtClean="0"/>
              <a:t>[9]</a:t>
            </a:r>
            <a:endParaRPr lang="pl-PL" sz="2000" dirty="0"/>
          </a:p>
        </p:txBody>
      </p:sp>
      <p:pic>
        <p:nvPicPr>
          <p:cNvPr id="4" name="Symbol zastępczy zawartości 3"/>
          <p:cNvPicPr>
            <a:picLocks noGrp="1" noChangeAspect="1"/>
          </p:cNvPicPr>
          <p:nvPr>
            <p:ph idx="1"/>
          </p:nvPr>
        </p:nvPicPr>
        <p:blipFill>
          <a:blip r:embed="rId2" cstate="print"/>
          <a:stretch>
            <a:fillRect/>
          </a:stretch>
        </p:blipFill>
        <p:spPr>
          <a:xfrm>
            <a:off x="467544" y="1700808"/>
            <a:ext cx="8277657" cy="4720851"/>
          </a:xfrm>
          <a:prstGeom prst="rect">
            <a:avLst/>
          </a:prstGeom>
        </p:spPr>
      </p:pic>
    </p:spTree>
    <p:extLst>
      <p:ext uri="{BB962C8B-B14F-4D97-AF65-F5344CB8AC3E}">
        <p14:creationId xmlns:p14="http://schemas.microsoft.com/office/powerpoint/2010/main" val="2137051195"/>
      </p:ext>
    </p:extLst>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a:t>Kopiec Niepodległości im. Józefa Piłsudskiego. </a:t>
            </a:r>
            <a:r>
              <a:rPr lang="pl-PL" sz="2400" b="1" dirty="0" smtClean="0"/>
              <a:t/>
            </a:r>
            <a:br>
              <a:rPr lang="pl-PL" sz="2400" b="1" dirty="0" smtClean="0"/>
            </a:br>
            <a:r>
              <a:rPr lang="pl-PL" sz="2000" dirty="0" smtClean="0"/>
              <a:t>Na </a:t>
            </a:r>
            <a:r>
              <a:rPr lang="pl-PL" sz="2000" dirty="0"/>
              <a:t>terenie Lasku Wolskiego znajduje się usypany w latach 1934 – 1937 największy ze wszystkich kopców w Krakowie i największy kopiec w Polsce. Jego wymiary to około 35 metrów wysokości, średnica podstawy 111 metrów oaz objętość 130 tysięcy m³.</a:t>
            </a:r>
          </a:p>
        </p:txBody>
      </p:sp>
      <p:pic>
        <p:nvPicPr>
          <p:cNvPr id="4" name="Symbol zastępczy zawartości 3"/>
          <p:cNvPicPr>
            <a:picLocks noGrp="1" noChangeAspect="1"/>
          </p:cNvPicPr>
          <p:nvPr>
            <p:ph idx="1"/>
          </p:nvPr>
        </p:nvPicPr>
        <p:blipFill>
          <a:blip r:embed="rId2" cstate="print"/>
          <a:stretch>
            <a:fillRect/>
          </a:stretch>
        </p:blipFill>
        <p:spPr>
          <a:xfrm>
            <a:off x="1295636" y="1815449"/>
            <a:ext cx="6552728" cy="5058575"/>
          </a:xfrm>
          <a:prstGeom prst="rect">
            <a:avLst/>
          </a:prstGeom>
        </p:spPr>
      </p:pic>
    </p:spTree>
    <p:extLst>
      <p:ext uri="{BB962C8B-B14F-4D97-AF65-F5344CB8AC3E}">
        <p14:creationId xmlns:p14="http://schemas.microsoft.com/office/powerpoint/2010/main" val="2643199772"/>
      </p:ext>
    </p:extLst>
  </p:cSld>
  <p:clrMapOvr>
    <a:masterClrMapping/>
  </p:clrMapOvr>
  <p:transition spd="slow">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smtClean="0"/>
              <a:t>Krypta </a:t>
            </a:r>
            <a:r>
              <a:rPr lang="pl-PL" sz="2400" b="1" dirty="0"/>
              <a:t>pod Wieżą Srebrnych Dzwonów na </a:t>
            </a:r>
            <a:r>
              <a:rPr lang="pl-PL" sz="2400" b="1" dirty="0" smtClean="0"/>
              <a:t>Wawelu [2]</a:t>
            </a:r>
            <a:endParaRPr lang="pl-PL" sz="2400" b="1" dirty="0"/>
          </a:p>
        </p:txBody>
      </p:sp>
      <p:sp>
        <p:nvSpPr>
          <p:cNvPr id="3" name="Symbol zastępczy zawartości 2"/>
          <p:cNvSpPr>
            <a:spLocks noGrp="1"/>
          </p:cNvSpPr>
          <p:nvPr>
            <p:ph idx="1"/>
          </p:nvPr>
        </p:nvSpPr>
        <p:spPr>
          <a:xfrm>
            <a:off x="611560" y="1268760"/>
            <a:ext cx="8229600" cy="4525963"/>
          </a:xfrm>
        </p:spPr>
        <p:txBody>
          <a:bodyPr>
            <a:noAutofit/>
          </a:bodyPr>
          <a:lstStyle/>
          <a:p>
            <a:pPr marL="0" indent="0" algn="just">
              <a:buNone/>
            </a:pPr>
            <a:r>
              <a:rPr lang="pl-PL" sz="2000" b="1" dirty="0" smtClean="0"/>
              <a:t>Józef Piłsudski zmarł 12 maja 1935 roku w Warszawie.</a:t>
            </a:r>
          </a:p>
          <a:p>
            <a:pPr marL="0" indent="0" algn="just">
              <a:buNone/>
            </a:pPr>
            <a:r>
              <a:rPr lang="pl-PL" sz="2000" dirty="0" smtClean="0"/>
              <a:t>17 </a:t>
            </a:r>
            <a:r>
              <a:rPr lang="pl-PL" sz="2000" dirty="0"/>
              <a:t>maja o godzinie 23.43 do Krakowa przyjechał pociąg </a:t>
            </a:r>
            <a:r>
              <a:rPr lang="pl-PL" sz="2000" dirty="0" smtClean="0"/>
              <a:t/>
            </a:r>
            <a:br>
              <a:rPr lang="pl-PL" sz="2000" dirty="0" smtClean="0"/>
            </a:br>
            <a:r>
              <a:rPr lang="pl-PL" sz="2000" dirty="0" smtClean="0"/>
              <a:t>z </a:t>
            </a:r>
            <a:r>
              <a:rPr lang="pl-PL" sz="2000" dirty="0"/>
              <a:t>przedstawicielami rządu udającymi się na pogrzeb. Skład liczył 5 wagonów I, II i III klasy oraz 4 wagony sypialne. Pociąg zjechał na boczny tor, na którym, wraz z pasażerami, pozostał przez całą noc. 18 maja do Krakowa od godziny 5 rano zaczęły przyjeżdżać inne pociągi z osobami spieszącymi na uroczystości pogrzebowe, w tym pociąg pancerny "Pierwszy Marszałek", którym przyjechali oficerowie i żołnierze w pełnym uzbrojeniu. Inne składy przywiozły korpus dyplomatyczny i delegatów obcych państw. </a:t>
            </a:r>
            <a:r>
              <a:rPr lang="pl-PL" sz="2000" dirty="0" smtClean="0"/>
              <a:t/>
            </a:r>
            <a:br>
              <a:rPr lang="pl-PL" sz="2000" dirty="0" smtClean="0"/>
            </a:br>
            <a:r>
              <a:rPr lang="pl-PL" sz="2000" dirty="0" smtClean="0"/>
              <a:t>O </a:t>
            </a:r>
            <a:r>
              <a:rPr lang="pl-PL" sz="2000" dirty="0"/>
              <a:t>7 rano na dworzec zajechał pociąg z prezydentem RP Ignacym Mościckim, którego na dworcu powitał premier Walery Sławek. Przyjechała także delegacja Polaków z Litwy, którzy przywieźli ziemię z grobu matki </a:t>
            </a:r>
            <a:r>
              <a:rPr lang="pl-PL" sz="2000" dirty="0" smtClean="0"/>
              <a:t>Piłsudskiego</a:t>
            </a:r>
            <a:r>
              <a:rPr lang="pl-PL" sz="2400" dirty="0" smtClean="0"/>
              <a:t>.</a:t>
            </a:r>
            <a:endParaRPr lang="pl-PL" sz="2400" dirty="0"/>
          </a:p>
        </p:txBody>
      </p:sp>
    </p:spTree>
    <p:extLst>
      <p:ext uri="{BB962C8B-B14F-4D97-AF65-F5344CB8AC3E}">
        <p14:creationId xmlns:p14="http://schemas.microsoft.com/office/powerpoint/2010/main" val="3018024013"/>
      </p:ext>
    </p:extLst>
  </p:cSld>
  <p:clrMapOvr>
    <a:masterClrMapping/>
  </p:clrMapOvr>
  <p:transition spd="slow">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stretch>
            <a:fillRect/>
          </a:stretch>
        </p:blipFill>
        <p:spPr>
          <a:xfrm>
            <a:off x="755576" y="1210041"/>
            <a:ext cx="7560839" cy="5725615"/>
          </a:xfrm>
          <a:prstGeom prst="rect">
            <a:avLst/>
          </a:prstGeom>
        </p:spPr>
      </p:pic>
      <p:sp>
        <p:nvSpPr>
          <p:cNvPr id="2" name="Tytuł 1"/>
          <p:cNvSpPr>
            <a:spLocks noGrp="1"/>
          </p:cNvSpPr>
          <p:nvPr>
            <p:ph type="title"/>
          </p:nvPr>
        </p:nvSpPr>
        <p:spPr>
          <a:xfrm>
            <a:off x="277180" y="620688"/>
            <a:ext cx="8229600" cy="1143000"/>
          </a:xfrm>
        </p:spPr>
        <p:txBody>
          <a:bodyPr>
            <a:normAutofit fontScale="90000"/>
          </a:bodyPr>
          <a:lstStyle/>
          <a:p>
            <a:r>
              <a:rPr lang="pl-PL" sz="2000" dirty="0"/>
              <a:t>O godzinie 8:30 dotarł pociąg żałobny z trumną Piłsudskiego. Składał się on z dwóch wagonów </a:t>
            </a:r>
            <a:r>
              <a:rPr lang="pl-PL" sz="2000" dirty="0" err="1"/>
              <a:t>pullmanowskich</a:t>
            </a:r>
            <a:r>
              <a:rPr lang="pl-PL" sz="2000" dirty="0"/>
              <a:t>, trzech wagonów sypialnych, dwóch zwykłych wagonów osobowych, platformy żałobnej oraz trzech salonek (dla żony Piłsudskiego, najbliższej jego rodziny i grupy dostojników, którzy nie dojechali do Krakowa wcześniej). Na wagonie-lawecie z trumną, stali dwaj szwoleżerowie, pełniący przy niej wartę, jak również sześciu generałów z wyciągniętymi szablami. Wśród nich znajdował się Bolesław Wieniawa-Długoszowski, przez wiele lat adiutant Piłsudskiego</a:t>
            </a:r>
            <a:r>
              <a:rPr lang="pl-PL" sz="2000" dirty="0" smtClean="0"/>
              <a:t>.[10]</a:t>
            </a:r>
            <a:endParaRPr lang="pl-PL" sz="2000" dirty="0"/>
          </a:p>
        </p:txBody>
      </p:sp>
    </p:spTree>
    <p:extLst>
      <p:ext uri="{BB962C8B-B14F-4D97-AF65-F5344CB8AC3E}">
        <p14:creationId xmlns:p14="http://schemas.microsoft.com/office/powerpoint/2010/main" val="1920413522"/>
      </p:ext>
    </p:extLst>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dirty="0"/>
              <a:t>Jego pogrzeb był  niezwykle ważnym wydarzeniem, największą tego rodzaju uroczystością jaka kiedykolwiek odbyła się w </a:t>
            </a:r>
            <a:r>
              <a:rPr lang="pl-PL" sz="2000" dirty="0" smtClean="0"/>
              <a:t>Polsce. </a:t>
            </a:r>
            <a:r>
              <a:rPr lang="pl-PL" sz="2000" dirty="0"/>
              <a:t>Wzięło w nim udział około ćwierć miliona ludzi, a kondukt żałobny ciągnął się na długości kilkunastu kilometrów, jego przejście z Dworca Głównego na Wawel trwało 4,5 godziny</a:t>
            </a:r>
            <a:r>
              <a:rPr lang="pl-PL" sz="2000" dirty="0" smtClean="0"/>
              <a:t>. [ 11]</a:t>
            </a:r>
            <a:endParaRPr lang="pl-PL" sz="2000" dirty="0"/>
          </a:p>
        </p:txBody>
      </p:sp>
      <p:pic>
        <p:nvPicPr>
          <p:cNvPr id="4" name="Symbol zastępczy zawartości 3"/>
          <p:cNvPicPr>
            <a:picLocks noGrp="1" noChangeAspect="1"/>
          </p:cNvPicPr>
          <p:nvPr>
            <p:ph idx="1"/>
          </p:nvPr>
        </p:nvPicPr>
        <p:blipFill>
          <a:blip r:embed="rId2" cstate="print"/>
          <a:stretch>
            <a:fillRect/>
          </a:stretch>
        </p:blipFill>
        <p:spPr>
          <a:xfrm>
            <a:off x="862012" y="1672431"/>
            <a:ext cx="7419975" cy="4381500"/>
          </a:xfrm>
          <a:prstGeom prst="rect">
            <a:avLst/>
          </a:prstGeom>
        </p:spPr>
      </p:pic>
    </p:spTree>
    <p:extLst>
      <p:ext uri="{BB962C8B-B14F-4D97-AF65-F5344CB8AC3E}">
        <p14:creationId xmlns:p14="http://schemas.microsoft.com/office/powerpoint/2010/main" val="3683694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37886" y="458611"/>
            <a:ext cx="8229600" cy="1143000"/>
          </a:xfrm>
        </p:spPr>
        <p:txBody>
          <a:bodyPr>
            <a:normAutofit fontScale="90000"/>
          </a:bodyPr>
          <a:lstStyle/>
          <a:p>
            <a:r>
              <a:rPr lang="pl-PL" sz="2000" dirty="0"/>
              <a:t>Z woli całego narodu Jego ciało spoczęło na Wawelu, obok grobów królewskich, kryjących szczątki dawnych władców Rzeczypospolitej, najwybitniejszych Jej wodzów. Składając ciało Pierwszego Marszałka Polski na Wawelu w Krakowie, Właśnie w tym miejscu Marszałek Józef Piłsudski  został pochowany 18 maja 1935 r. </a:t>
            </a:r>
            <a:r>
              <a:rPr lang="pl-PL" sz="2000" dirty="0" smtClean="0"/>
              <a:t>[2]</a:t>
            </a:r>
            <a:r>
              <a:rPr lang="pl-PL" sz="2000" dirty="0"/>
              <a:t/>
            </a:r>
            <a:br>
              <a:rPr lang="pl-PL" sz="2000" dirty="0"/>
            </a:br>
            <a:endParaRPr lang="pl-PL" sz="2000" dirty="0"/>
          </a:p>
        </p:txBody>
      </p:sp>
      <p:pic>
        <p:nvPicPr>
          <p:cNvPr id="4" name="Symbol zastępczy zawartości 3"/>
          <p:cNvPicPr>
            <a:picLocks noGrp="1" noChangeAspect="1"/>
          </p:cNvPicPr>
          <p:nvPr>
            <p:ph idx="1"/>
          </p:nvPr>
        </p:nvPicPr>
        <p:blipFill>
          <a:blip r:embed="rId2" cstate="print"/>
          <a:stretch>
            <a:fillRect/>
          </a:stretch>
        </p:blipFill>
        <p:spPr>
          <a:xfrm>
            <a:off x="457200" y="1632045"/>
            <a:ext cx="8229600" cy="4462272"/>
          </a:xfrm>
          <a:prstGeom prst="rect">
            <a:avLst/>
          </a:prstGeom>
        </p:spPr>
      </p:pic>
    </p:spTree>
    <p:extLst>
      <p:ext uri="{BB962C8B-B14F-4D97-AF65-F5344CB8AC3E}">
        <p14:creationId xmlns:p14="http://schemas.microsoft.com/office/powerpoint/2010/main" val="1359049441"/>
      </p:ext>
    </p:extLst>
  </p:cSld>
  <p:clrMapOvr>
    <a:masterClrMapping/>
  </p:clrMapOvr>
  <p:transition spd="slow">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dirty="0"/>
              <a:t>Do konduktu dołączali się także mieszkańcy Krakowa. W trakcie składania trumny </a:t>
            </a:r>
            <a:r>
              <a:rPr lang="pl-PL" sz="2000" dirty="0" smtClean="0"/>
              <a:t/>
            </a:r>
            <a:br>
              <a:rPr lang="pl-PL" sz="2000" dirty="0" smtClean="0"/>
            </a:br>
            <a:r>
              <a:rPr lang="pl-PL" sz="2000" dirty="0" smtClean="0"/>
              <a:t>w </a:t>
            </a:r>
            <a:r>
              <a:rPr lang="pl-PL" sz="2000" dirty="0"/>
              <a:t>Krypcie bił dzwon Zygmunt, a działa ustawione na Wawelskim Wzgórzu oddały 101 strzałów armatnich</a:t>
            </a:r>
            <a:r>
              <a:rPr lang="pl-PL" sz="2000" dirty="0" smtClean="0"/>
              <a:t>.[2]</a:t>
            </a:r>
            <a:r>
              <a:rPr lang="pl-PL" sz="2000" dirty="0"/>
              <a:t/>
            </a:r>
            <a:br>
              <a:rPr lang="pl-PL" sz="2000" dirty="0"/>
            </a:br>
            <a:endParaRPr lang="pl-PL" sz="2000" dirty="0"/>
          </a:p>
        </p:txBody>
      </p:sp>
      <p:pic>
        <p:nvPicPr>
          <p:cNvPr id="4" name="Symbol zastępczy zawartości 3"/>
          <p:cNvPicPr>
            <a:picLocks noGrp="1" noChangeAspect="1"/>
          </p:cNvPicPr>
          <p:nvPr>
            <p:ph idx="1"/>
          </p:nvPr>
        </p:nvPicPr>
        <p:blipFill>
          <a:blip r:embed="rId2" cstate="print"/>
          <a:stretch>
            <a:fillRect/>
          </a:stretch>
        </p:blipFill>
        <p:spPr>
          <a:xfrm>
            <a:off x="683568" y="1417638"/>
            <a:ext cx="3279683" cy="4525963"/>
          </a:xfrm>
          <a:prstGeom prst="rect">
            <a:avLst/>
          </a:prstGeom>
        </p:spPr>
      </p:pic>
      <p:pic>
        <p:nvPicPr>
          <p:cNvPr id="5" name="Obraz 4"/>
          <p:cNvPicPr>
            <a:picLocks noChangeAspect="1"/>
          </p:cNvPicPr>
          <p:nvPr/>
        </p:nvPicPr>
        <p:blipFill>
          <a:blip r:embed="rId3" cstate="print"/>
          <a:stretch>
            <a:fillRect/>
          </a:stretch>
        </p:blipFill>
        <p:spPr>
          <a:xfrm>
            <a:off x="4572000" y="1549230"/>
            <a:ext cx="4328149" cy="4414242"/>
          </a:xfrm>
          <a:prstGeom prst="rect">
            <a:avLst/>
          </a:prstGeom>
        </p:spPr>
      </p:pic>
      <p:sp>
        <p:nvSpPr>
          <p:cNvPr id="6" name="pole tekstowe 5"/>
          <p:cNvSpPr txBox="1"/>
          <p:nvPr/>
        </p:nvSpPr>
        <p:spPr>
          <a:xfrm>
            <a:off x="4356828" y="6075193"/>
            <a:ext cx="4752528" cy="461665"/>
          </a:xfrm>
          <a:prstGeom prst="rect">
            <a:avLst/>
          </a:prstGeom>
          <a:noFill/>
        </p:spPr>
        <p:txBody>
          <a:bodyPr wrap="square" rtlCol="0">
            <a:spAutoFit/>
          </a:bodyPr>
          <a:lstStyle/>
          <a:p>
            <a:r>
              <a:rPr lang="pl-PL" sz="1200" dirty="0"/>
              <a:t>Aleksandra Piłsudska, żona Marszałka i generałowie przy trumnie zmarłego w krypcie św</a:t>
            </a:r>
            <a:r>
              <a:rPr lang="pl-PL" sz="1200" dirty="0" smtClean="0"/>
              <a:t>. Leonarda</a:t>
            </a:r>
            <a:endParaRPr lang="pl-PL" sz="1200" dirty="0"/>
          </a:p>
        </p:txBody>
      </p:sp>
      <p:sp>
        <p:nvSpPr>
          <p:cNvPr id="7" name="pole tekstowe 6"/>
          <p:cNvSpPr txBox="1"/>
          <p:nvPr/>
        </p:nvSpPr>
        <p:spPr>
          <a:xfrm>
            <a:off x="323528" y="6075193"/>
            <a:ext cx="3960440" cy="461665"/>
          </a:xfrm>
          <a:prstGeom prst="rect">
            <a:avLst/>
          </a:prstGeom>
          <a:noFill/>
        </p:spPr>
        <p:txBody>
          <a:bodyPr wrap="square" rtlCol="0">
            <a:spAutoFit/>
          </a:bodyPr>
          <a:lstStyle/>
          <a:p>
            <a:r>
              <a:rPr lang="pl-PL" sz="1200"/>
              <a:t>Generałowie E.Rydz-Śmigły i K.Sosnkowski wnoszący trumnę Marszałka Piłsudskiego do krypty św.Leonarda</a:t>
            </a:r>
            <a:endParaRPr lang="pl-PL" sz="1200" dirty="0"/>
          </a:p>
        </p:txBody>
      </p:sp>
    </p:spTree>
    <p:extLst>
      <p:ext uri="{BB962C8B-B14F-4D97-AF65-F5344CB8AC3E}">
        <p14:creationId xmlns:p14="http://schemas.microsoft.com/office/powerpoint/2010/main" val="1300370592"/>
      </p:ext>
    </p:extLst>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1143000"/>
          </a:xfrm>
        </p:spPr>
        <p:txBody>
          <a:bodyPr>
            <a:normAutofit fontScale="90000"/>
          </a:bodyPr>
          <a:lstStyle/>
          <a:p>
            <a:r>
              <a:rPr lang="pl-PL" sz="2400" dirty="0"/>
              <a:t>Krypta pod wieżą Srebrnych </a:t>
            </a:r>
            <a:r>
              <a:rPr lang="pl-PL" sz="2400" dirty="0" smtClean="0"/>
              <a:t>Dzwonów na </a:t>
            </a:r>
            <a:r>
              <a:rPr lang="pl-PL" sz="2400" dirty="0"/>
              <a:t>Wawelu. Miejsce ziemskiego pochówku Naczelnika Państwa Polskiego, Marszałka Józefa </a:t>
            </a:r>
            <a:r>
              <a:rPr lang="pl-PL" sz="2400" dirty="0" smtClean="0"/>
              <a:t>Piłsudskiego [2]</a:t>
            </a:r>
            <a:endParaRPr lang="pl-PL" sz="2400" dirty="0"/>
          </a:p>
        </p:txBody>
      </p:sp>
      <p:pic>
        <p:nvPicPr>
          <p:cNvPr id="4" name="Symbol zastępczy zawartości 3"/>
          <p:cNvPicPr>
            <a:picLocks noGrp="1" noChangeAspect="1"/>
          </p:cNvPicPr>
          <p:nvPr>
            <p:ph idx="1"/>
          </p:nvPr>
        </p:nvPicPr>
        <p:blipFill>
          <a:blip r:embed="rId2" cstate="print"/>
          <a:stretch>
            <a:fillRect/>
          </a:stretch>
        </p:blipFill>
        <p:spPr>
          <a:xfrm>
            <a:off x="1375322" y="1143000"/>
            <a:ext cx="6393356" cy="5631794"/>
          </a:xfrm>
          <a:prstGeom prst="rect">
            <a:avLst/>
          </a:prstGeom>
        </p:spPr>
      </p:pic>
    </p:spTree>
    <p:extLst>
      <p:ext uri="{BB962C8B-B14F-4D97-AF65-F5344CB8AC3E}">
        <p14:creationId xmlns:p14="http://schemas.microsoft.com/office/powerpoint/2010/main" val="3874725478"/>
      </p:ext>
    </p:extLst>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smtClean="0"/>
              <a:t> </a:t>
            </a:r>
            <a:r>
              <a:rPr lang="pl-PL" sz="2000" dirty="0"/>
              <a:t>100. Rocznica Bitwy Warszawskiej  skłania do zadumy nad dziejami naszej Ojczyzny i wielką postacią historyczną, architektem tego wielkiego  zwycięstwa Marszałkiem Józefem Piłsudskim</a:t>
            </a:r>
            <a:endParaRPr lang="pl-PL"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527395" y="1556792"/>
            <a:ext cx="8136904" cy="4853136"/>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400" dirty="0"/>
              <a:t>Józef Piłsudski jest wybitną postacią  w dziejach Polski. </a:t>
            </a:r>
          </a:p>
        </p:txBody>
      </p:sp>
      <p:pic>
        <p:nvPicPr>
          <p:cNvPr id="5" name="Symbol zastępczy zawartości 4"/>
          <p:cNvPicPr>
            <a:picLocks noGrp="1" noChangeAspect="1"/>
          </p:cNvPicPr>
          <p:nvPr>
            <p:ph sz="half" idx="1"/>
          </p:nvPr>
        </p:nvPicPr>
        <p:blipFill>
          <a:blip r:embed="rId2" cstate="print"/>
          <a:stretch>
            <a:fillRect/>
          </a:stretch>
        </p:blipFill>
        <p:spPr>
          <a:xfrm>
            <a:off x="5464230" y="1334694"/>
            <a:ext cx="2564154" cy="3166731"/>
          </a:xfrm>
          <a:prstGeom prst="rect">
            <a:avLst/>
          </a:prstGeom>
        </p:spPr>
      </p:pic>
      <p:sp>
        <p:nvSpPr>
          <p:cNvPr id="4" name="Symbol zastępczy zawartości 3"/>
          <p:cNvSpPr>
            <a:spLocks noGrp="1"/>
          </p:cNvSpPr>
          <p:nvPr>
            <p:ph sz="half" idx="2"/>
          </p:nvPr>
        </p:nvSpPr>
        <p:spPr>
          <a:xfrm>
            <a:off x="827584" y="5013176"/>
            <a:ext cx="7200800" cy="1207084"/>
          </a:xfrm>
        </p:spPr>
        <p:txBody>
          <a:bodyPr>
            <a:normAutofit/>
          </a:bodyPr>
          <a:lstStyle/>
          <a:p>
            <a:pPr marL="0" indent="0">
              <a:buNone/>
            </a:pPr>
            <a:r>
              <a:rPr lang="pl-PL" dirty="0" smtClean="0"/>
              <a:t>Mimo</a:t>
            </a:r>
            <a:r>
              <a:rPr lang="pl-PL" dirty="0"/>
              <a:t>, że urodził się  na Wileńszczyźnie, to przez kilkanaście lat życia związany był z Krakowem</a:t>
            </a:r>
            <a:r>
              <a:rPr lang="pl-PL" dirty="0" smtClean="0"/>
              <a:t>.</a:t>
            </a:r>
            <a:endParaRPr lang="pl-PL" dirty="0"/>
          </a:p>
        </p:txBody>
      </p:sp>
      <p:pic>
        <p:nvPicPr>
          <p:cNvPr id="8" name="Obraz 7"/>
          <p:cNvPicPr>
            <a:picLocks noChangeAspect="1"/>
          </p:cNvPicPr>
          <p:nvPr/>
        </p:nvPicPr>
        <p:blipFill>
          <a:blip r:embed="rId3" cstate="print"/>
          <a:stretch>
            <a:fillRect/>
          </a:stretch>
        </p:blipFill>
        <p:spPr>
          <a:xfrm>
            <a:off x="980495" y="1334694"/>
            <a:ext cx="3960440" cy="3168352"/>
          </a:xfrm>
          <a:prstGeom prst="rect">
            <a:avLst/>
          </a:prstGeom>
        </p:spPr>
      </p:pic>
    </p:spTree>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sz="2000" dirty="0"/>
              <a:t>"Żołnierze! Spotkał was ten zaszczyt, że pierwsi pójdziecie do Królestwa i przestąpicie granicę rosyjskiego zaboru, jako czołowa kolumna wojska polskiego, idącego walczyć za oswobodzenie ojczyzny" – pisał w rozkazie z 3 sierpnia 1914 Józef Piłsudski.</a:t>
            </a:r>
            <a:br>
              <a:rPr lang="pl-PL" sz="2000" dirty="0"/>
            </a:br>
            <a:endParaRPr lang="pl-PL" sz="2000" dirty="0"/>
          </a:p>
        </p:txBody>
      </p:sp>
      <p:pic>
        <p:nvPicPr>
          <p:cNvPr id="7" name="Symbol zastępczy zawartości 6"/>
          <p:cNvPicPr>
            <a:picLocks noGrp="1" noChangeAspect="1"/>
          </p:cNvPicPr>
          <p:nvPr>
            <p:ph idx="1"/>
          </p:nvPr>
        </p:nvPicPr>
        <p:blipFill>
          <a:blip r:embed="rId2" cstate="print"/>
          <a:stretch>
            <a:fillRect/>
          </a:stretch>
        </p:blipFill>
        <p:spPr>
          <a:xfrm>
            <a:off x="539552" y="1196752"/>
            <a:ext cx="8147248" cy="4865718"/>
          </a:xfrm>
          <a:prstGeom prst="rect">
            <a:avLst/>
          </a:prstGeom>
        </p:spPr>
      </p:pic>
      <p:sp>
        <p:nvSpPr>
          <p:cNvPr id="8" name="pole tekstowe 7"/>
          <p:cNvSpPr txBox="1"/>
          <p:nvPr/>
        </p:nvSpPr>
        <p:spPr>
          <a:xfrm>
            <a:off x="251520" y="6453336"/>
            <a:ext cx="8784976" cy="369332"/>
          </a:xfrm>
          <a:prstGeom prst="rect">
            <a:avLst/>
          </a:prstGeom>
          <a:noFill/>
        </p:spPr>
        <p:txBody>
          <a:bodyPr wrap="square" rtlCol="0">
            <a:spAutoFit/>
          </a:bodyPr>
          <a:lstStyle/>
          <a:p>
            <a:r>
              <a:rPr lang="pl-PL" dirty="0" smtClean="0"/>
              <a:t>Oddziały strzelców na Olendrach Kraków sierpień 2014, [ miejsce na mapie 1 ]  </a:t>
            </a:r>
            <a:endParaRPr lang="pl-PL" dirty="0"/>
          </a:p>
        </p:txBody>
      </p:sp>
    </p:spTree>
    <p:extLst>
      <p:ext uri="{BB962C8B-B14F-4D97-AF65-F5344CB8AC3E}">
        <p14:creationId xmlns:p14="http://schemas.microsoft.com/office/powerpoint/2010/main" val="3164501684"/>
      </p:ext>
    </p:extLst>
  </p:cSld>
  <p:clrMapOvr>
    <a:masterClrMapping/>
  </p:clrMapOvr>
  <p:transition spd="slow">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200" dirty="0" smtClean="0"/>
              <a:t>Józef Piłsudski był związany z Krakowem </a:t>
            </a:r>
            <a:br>
              <a:rPr lang="pl-PL" sz="3200" dirty="0" smtClean="0"/>
            </a:br>
            <a:r>
              <a:rPr lang="pl-PL" sz="3200" dirty="0" smtClean="0"/>
              <a:t>i małopolską. Wielokrotnie odwiedzał region. </a:t>
            </a:r>
            <a:endParaRPr lang="pl-PL" sz="3200" dirty="0"/>
          </a:p>
        </p:txBody>
      </p:sp>
      <p:pic>
        <p:nvPicPr>
          <p:cNvPr id="10" name="Symbol zastępczy zawartości 9"/>
          <p:cNvPicPr>
            <a:picLocks noGrp="1" noChangeAspect="1"/>
          </p:cNvPicPr>
          <p:nvPr>
            <p:ph idx="1"/>
          </p:nvPr>
        </p:nvPicPr>
        <p:blipFill>
          <a:blip r:embed="rId2" cstate="print"/>
          <a:stretch>
            <a:fillRect/>
          </a:stretch>
        </p:blipFill>
        <p:spPr>
          <a:xfrm>
            <a:off x="1384878" y="1340768"/>
            <a:ext cx="6374244" cy="5404639"/>
          </a:xfrm>
          <a:prstGeom prst="rect">
            <a:avLst/>
          </a:prstGeom>
        </p:spPr>
      </p:pic>
    </p:spTree>
    <p:extLst>
      <p:ext uri="{BB962C8B-B14F-4D97-AF65-F5344CB8AC3E}">
        <p14:creationId xmlns:p14="http://schemas.microsoft.com/office/powerpoint/2010/main" val="2636584745"/>
      </p:ext>
    </p:extLst>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188640"/>
            <a:ext cx="8229600" cy="1143000"/>
          </a:xfrm>
        </p:spPr>
        <p:txBody>
          <a:bodyPr>
            <a:noAutofit/>
          </a:bodyPr>
          <a:lstStyle/>
          <a:p>
            <a:r>
              <a:rPr lang="pl-PL" sz="2000" dirty="0" smtClean="0"/>
              <a:t>Piłsudski był wielokrotnie </a:t>
            </a:r>
            <a:r>
              <a:rPr lang="pl-PL" sz="2000" dirty="0"/>
              <a:t>na </a:t>
            </a:r>
            <a:r>
              <a:rPr lang="pl-PL" sz="2000" dirty="0" smtClean="0"/>
              <a:t>Wawelu</a:t>
            </a:r>
            <a:br>
              <a:rPr lang="pl-PL" sz="2000" dirty="0" smtClean="0"/>
            </a:br>
            <a:r>
              <a:rPr lang="pl-PL" sz="2000" dirty="0" smtClean="0"/>
              <a:t>Święto </a:t>
            </a:r>
            <a:r>
              <a:rPr lang="pl-PL" sz="2000" dirty="0"/>
              <a:t>Zjednoczenia Armii Polskiej - Józef Piłsudski na </a:t>
            </a:r>
            <a:r>
              <a:rPr lang="pl-PL" sz="2000" dirty="0" smtClean="0"/>
              <a:t>Wawelu [2] </a:t>
            </a:r>
            <a:endParaRPr lang="pl-PL" sz="4000" dirty="0"/>
          </a:p>
        </p:txBody>
      </p:sp>
      <p:pic>
        <p:nvPicPr>
          <p:cNvPr id="3" name="Obraz 2"/>
          <p:cNvPicPr>
            <a:picLocks noChangeAspect="1"/>
          </p:cNvPicPr>
          <p:nvPr/>
        </p:nvPicPr>
        <p:blipFill>
          <a:blip r:embed="rId2" cstate="print"/>
          <a:stretch>
            <a:fillRect/>
          </a:stretch>
        </p:blipFill>
        <p:spPr>
          <a:xfrm>
            <a:off x="1331640" y="1556792"/>
            <a:ext cx="6840760" cy="4933898"/>
          </a:xfrm>
          <a:prstGeom prst="rect">
            <a:avLst/>
          </a:prstGeom>
        </p:spPr>
      </p:pic>
    </p:spTree>
    <p:extLst>
      <p:ext uri="{BB962C8B-B14F-4D97-AF65-F5344CB8AC3E}">
        <p14:creationId xmlns:p14="http://schemas.microsoft.com/office/powerpoint/2010/main" val="1155568228"/>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dirty="0"/>
              <a:t>Swój stosunek do Krakowa określił sam Piłsudski mówiąc: „Kraków – pamiętajmy – nie jest tylko olbrzymią, czarowną, dźwigającą serce mogiłą wielkiego narodu. Kraków jest współczesnym miastem i jedną ze stolic Polski. Właśnie Kraków wyróżnia się między </a:t>
            </a:r>
            <a:r>
              <a:rPr lang="pl-PL" sz="2000" dirty="0" smtClean="0"/>
              <a:t>innemu </a:t>
            </a:r>
            <a:r>
              <a:rPr lang="pl-PL" sz="2000" dirty="0"/>
              <a:t>miastami </a:t>
            </a:r>
            <a:r>
              <a:rPr lang="pl-PL" sz="2000" dirty="0" smtClean="0"/>
              <a:t>tym</a:t>
            </a:r>
            <a:r>
              <a:rPr lang="pl-PL" sz="2000" dirty="0"/>
              <a:t>, że najłatwiej w </a:t>
            </a:r>
            <a:r>
              <a:rPr lang="pl-PL" sz="2000" dirty="0" smtClean="0"/>
              <a:t>nim </a:t>
            </a:r>
            <a:r>
              <a:rPr lang="pl-PL" sz="2000" dirty="0"/>
              <a:t>było zawsze przeprowadzić współpracę ludzi i stronnictw”. </a:t>
            </a:r>
          </a:p>
        </p:txBody>
      </p:sp>
      <p:pic>
        <p:nvPicPr>
          <p:cNvPr id="6" name="Symbol zastępczy zawartości 5"/>
          <p:cNvPicPr>
            <a:picLocks noGrp="1" noChangeAspect="1"/>
          </p:cNvPicPr>
          <p:nvPr>
            <p:ph idx="1"/>
          </p:nvPr>
        </p:nvPicPr>
        <p:blipFill>
          <a:blip r:embed="rId2" cstate="print"/>
          <a:stretch>
            <a:fillRect/>
          </a:stretch>
        </p:blipFill>
        <p:spPr>
          <a:xfrm>
            <a:off x="519311" y="1730280"/>
            <a:ext cx="8105378" cy="4248472"/>
          </a:xfrm>
          <a:prstGeom prst="rect">
            <a:avLst/>
          </a:prstGeom>
        </p:spPr>
      </p:pic>
      <p:sp>
        <p:nvSpPr>
          <p:cNvPr id="7" name="pole tekstowe 6"/>
          <p:cNvSpPr txBox="1"/>
          <p:nvPr/>
        </p:nvSpPr>
        <p:spPr>
          <a:xfrm>
            <a:off x="435359" y="6153149"/>
            <a:ext cx="8291264" cy="738664"/>
          </a:xfrm>
          <a:prstGeom prst="rect">
            <a:avLst/>
          </a:prstGeom>
          <a:noFill/>
        </p:spPr>
        <p:txBody>
          <a:bodyPr wrap="square" rtlCol="0">
            <a:spAutoFit/>
          </a:bodyPr>
          <a:lstStyle/>
          <a:p>
            <a:r>
              <a:rPr lang="pl-PL" sz="1400" dirty="0"/>
              <a:t>Dwanaście pułków kawalerii wzięło udział w wielkiej defiladzie przed marszałkiem Józefem Piłsudskim 6 października 1933 r. na Błoniach w Krakowie, z okazji 250. rocznicy bitwy pod Wiedniem. Defiladą kierował gen. Gustaw Orlicz-Dreszer</a:t>
            </a:r>
            <a:r>
              <a:rPr lang="pl-PL" sz="1400" dirty="0" smtClean="0"/>
              <a:t>. [1]</a:t>
            </a:r>
            <a:endParaRPr lang="pl-PL" sz="1400" dirty="0"/>
          </a:p>
        </p:txBody>
      </p:sp>
    </p:spTree>
    <p:extLst>
      <p:ext uri="{BB962C8B-B14F-4D97-AF65-F5344CB8AC3E}">
        <p14:creationId xmlns:p14="http://schemas.microsoft.com/office/powerpoint/2010/main" val="2136893849"/>
      </p:ext>
    </p:extLst>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400" dirty="0" smtClean="0"/>
              <a:t>Dom </a:t>
            </a:r>
            <a:r>
              <a:rPr lang="pl-PL" sz="2400" dirty="0"/>
              <a:t>im. Józefa Piłsudskiego  Muzeum Czynu Niepodległościowego - Oleandry. Miał to być ogromny kompleks,  jednak nigdy nie zrealizowany. Dla nas wszystkich odzyskanie niepodległości kojarzy się z  11 listopada i osobą Józefa </a:t>
            </a:r>
            <a:r>
              <a:rPr lang="pl-PL" sz="2400" dirty="0" smtClean="0"/>
              <a:t>Piłsudskiego.[1]</a:t>
            </a:r>
            <a:endParaRPr lang="pl-PL" sz="2400" dirty="0"/>
          </a:p>
        </p:txBody>
      </p:sp>
      <p:pic>
        <p:nvPicPr>
          <p:cNvPr id="4" name="Symbol zastępczy zawartości 3"/>
          <p:cNvPicPr>
            <a:picLocks noGrp="1" noChangeAspect="1"/>
          </p:cNvPicPr>
          <p:nvPr>
            <p:ph idx="1"/>
          </p:nvPr>
        </p:nvPicPr>
        <p:blipFill>
          <a:blip r:embed="rId2" cstate="print"/>
          <a:stretch>
            <a:fillRect/>
          </a:stretch>
        </p:blipFill>
        <p:spPr>
          <a:xfrm>
            <a:off x="539552" y="1844824"/>
            <a:ext cx="7632848" cy="4350723"/>
          </a:xfrm>
          <a:prstGeom prst="rect">
            <a:avLst/>
          </a:prstGeom>
        </p:spPr>
      </p:pic>
    </p:spTree>
    <p:extLst>
      <p:ext uri="{BB962C8B-B14F-4D97-AF65-F5344CB8AC3E}">
        <p14:creationId xmlns:p14="http://schemas.microsoft.com/office/powerpoint/2010/main" val="2496564077"/>
      </p:ext>
    </p:extLst>
  </p:cSld>
  <p:clrMapOvr>
    <a:masterClrMapping/>
  </p:clrMapOvr>
  <p:transition spd="slow">
    <p:pull dir="u"/>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904</Words>
  <Application>Microsoft Office PowerPoint</Application>
  <PresentationFormat>Pokaz na ekranie (4:3)</PresentationFormat>
  <Paragraphs>51</Paragraphs>
  <Slides>28</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28</vt:i4>
      </vt:variant>
    </vt:vector>
  </HeadingPairs>
  <TitlesOfParts>
    <vt:vector size="31" baseType="lpstr">
      <vt:lpstr>Arial</vt:lpstr>
      <vt:lpstr>Calibri</vt:lpstr>
      <vt:lpstr>Motyw pakietu Office</vt:lpstr>
      <vt:lpstr>DZIEŃ  KRAKOWSKI                                                                                                                  „Krakowskie ślady Marszałka Józefa Piłsudskiego    w   100. Rocznicę Bitwy Warszawskiej”</vt:lpstr>
      <vt:lpstr>Prezentacja programu PowerPoint</vt:lpstr>
      <vt:lpstr> 100. Rocznica Bitwy Warszawskiej  skłania do zadumy nad dziejami naszej Ojczyzny i wielką postacią historyczną, architektem tego wielkiego  zwycięstwa Marszałkiem Józefem Piłsudskim</vt:lpstr>
      <vt:lpstr>Józef Piłsudski jest wybitną postacią  w dziejach Polski. </vt:lpstr>
      <vt:lpstr>"Żołnierze! Spotkał was ten zaszczyt, że pierwsi pójdziecie do Królestwa i przestąpicie granicę rosyjskiego zaboru, jako czołowa kolumna wojska polskiego, idącego walczyć za oswobodzenie ojczyzny" – pisał w rozkazie z 3 sierpnia 1914 Józef Piłsudski. </vt:lpstr>
      <vt:lpstr>Józef Piłsudski był związany z Krakowem  i małopolską. Wielokrotnie odwiedzał region. </vt:lpstr>
      <vt:lpstr>Piłsudski był wielokrotnie na Wawelu Święto Zjednoczenia Armii Polskiej - Józef Piłsudski na Wawelu [2] </vt:lpstr>
      <vt:lpstr>Swój stosunek do Krakowa określił sam Piłsudski mówiąc: „Kraków – pamiętajmy – nie jest tylko olbrzymią, czarowną, dźwigającą serce mogiłą wielkiego narodu. Kraków jest współczesnym miastem i jedną ze stolic Polski. Właśnie Kraków wyróżnia się między innemu miastami tym, że najłatwiej w nim było zawsze przeprowadzić współpracę ludzi i stronnictw”. </vt:lpstr>
      <vt:lpstr>Dom im. Józefa Piłsudskiego  Muzeum Czynu Niepodległościowego - Oleandry. Miał to być ogromny kompleks,  jednak nigdy nie zrealizowany. Dla nas wszystkich odzyskanie niepodległości kojarzy się z  11 listopada i osobą Józefa Piłsudskiego.[1]</vt:lpstr>
      <vt:lpstr>Dom im. Józefa Piłsudskiego  Muzeum Czynu Niepodległościowego - Oleandry. [1]</vt:lpstr>
      <vt:lpstr>Do bezcennych eksponatów tego muzeum,  jedynych w Polsce należą: unikatowe popiersia Józefa Piłsudskiego i Edwarda Śmigłego - Rydza, kolekcja sztandarów, w tym sztandar Powstania Styczniowego, kolekcja obrazów Śmigłego - Rydza [1]</vt:lpstr>
      <vt:lpstr>Kompania Kadrowa przekroczyła granicę austriacko - rosyjską i wkroczyła 12 sierpnia do Kielc. Mieszkańcy Królestwa Polskiego nie wystąpili jednakże przeciwko siłom rosyjskim. Cała wyprawa zakończyła się niepowodzeniem. Ponadto dowództwo austriackie nie dostarczyło zaopatrzenia oddziałom polskim. Piłsudski musiał zatem wraz z Kompanią Kadrową, wrócić do Galicji.</vt:lpstr>
      <vt:lpstr>Pomnik Józefa Piłsudskiego –  został odsłonięty 10 listopada 2008 r.  stoi u zbiegu ulic: Piłsudskiego, Weneckiej i Garncarskiej [4]</vt:lpstr>
      <vt:lpstr>Pomnik Józefa Piłsudskiego - został odsłonięty 10 listopada 2008 r.  stoi u zbiegu ulic: Piłsudskiego, Weneckiej i Garncarskiej.[4]</vt:lpstr>
      <vt:lpstr>Stadion Cracovii –  znajdujący się niedaleko muzeum. Powstał  w 1912 roku, a w 1935 roku przyjął oficjalną nazwę „Stadion Cracovii im. Józefa Piłsudskiego”. W 1991 roku uroczyście potwierdzono, że nadal ważna jest decyzja o nadaniu imienia Marszałka.[5]</vt:lpstr>
      <vt:lpstr>„Cracovia jest właśnie tym klubem, który nauczył mnie interesować się sportem.” Józef Piłsudski, 27 maja 1922  ( Marszałek na boisku Cracovii)[5]</vt:lpstr>
      <vt:lpstr>Głaz na Błoniach-  od strony al. Marszałka Ferdinanda Focha. [6] </vt:lpstr>
      <vt:lpstr> Park Jordana- </vt:lpstr>
      <vt:lpstr> W ostatnich latach w Parku Jordana stworzono Panteon Wielkich Polaków,  wśród nich jest oczywiście Józef Piłsudski.  Park im. dr Henryka Jordana  położony jest na terenie V Dzielnicy Krakowa [7]</vt:lpstr>
      <vt:lpstr>Akademia Górniczo-Hutnicza- Józef Piłsudski był bardzo zainteresowany i zaangażowany w powstanie akademii. Już w maju 1919 r. mianował jej pierwszych profesorów, a dnia  20 października 1919 r. jako Naczelnik Państwa dokonał uroczystego otwarcia Akademii Górniczej w auli Uniwersytetu Jagiellońskiego.[8]</vt:lpstr>
      <vt:lpstr>Most im. Marszałka Józefa Piłsudskiego  to kolejny obiekt poświęcony Jego  pamięci. Most łączy Śródmieście z Podgórzem. Jest to najstarszy w Krakowie kompletny most drogowy nad Wisłą, który stoi do dzisiaj. Decyzję o jego budowie podjęto w 1925 r., prace trwały 7 lat. W roku 1932 Rada Miejska uchwaliła dla niego patrona-Marszałka Józefa Piłsudskiego. [9]</vt:lpstr>
      <vt:lpstr>Kopiec Niepodległości im. Józefa Piłsudskiego.  Na terenie Lasku Wolskiego znajduje się usypany w latach 1934 – 1937 największy ze wszystkich kopców w Krakowie i największy kopiec w Polsce. Jego wymiary to około 35 metrów wysokości, średnica podstawy 111 metrów oaz objętość 130 tysięcy m³.</vt:lpstr>
      <vt:lpstr>Krypta pod Wieżą Srebrnych Dzwonów na Wawelu [2]</vt:lpstr>
      <vt:lpstr>O godzinie 8:30 dotarł pociąg żałobny z trumną Piłsudskiego. Składał się on z dwóch wagonów pullmanowskich, trzech wagonów sypialnych, dwóch zwykłych wagonów osobowych, platformy żałobnej oraz trzech salonek (dla żony Piłsudskiego, najbliższej jego rodziny i grupy dostojników, którzy nie dojechali do Krakowa wcześniej). Na wagonie-lawecie z trumną, stali dwaj szwoleżerowie, pełniący przy niej wartę, jak również sześciu generałów z wyciągniętymi szablami. Wśród nich znajdował się Bolesław Wieniawa-Długoszowski, przez wiele lat adiutant Piłsudskiego.[10]</vt:lpstr>
      <vt:lpstr>Jego pogrzeb był  niezwykle ważnym wydarzeniem, największą tego rodzaju uroczystością jaka kiedykolwiek odbyła się w Polsce. Wzięło w nim udział około ćwierć miliona ludzi, a kondukt żałobny ciągnął się na długości kilkunastu kilometrów, jego przejście z Dworca Głównego na Wawel trwało 4,5 godziny. [ 11]</vt:lpstr>
      <vt:lpstr>Z woli całego narodu Jego ciało spoczęło na Wawelu, obok grobów królewskich, kryjących szczątki dawnych władców Rzeczypospolitej, najwybitniejszych Jej wodzów. Składając ciało Pierwszego Marszałka Polski na Wawelu w Krakowie, Właśnie w tym miejscu Marszałek Józef Piłsudski  został pochowany 18 maja 1935 r. [2] </vt:lpstr>
      <vt:lpstr>Do konduktu dołączali się także mieszkańcy Krakowa. W trakcie składania trumny  w Krypcie bił dzwon Zygmunt, a działa ustawione na Wawelskim Wzgórzu oddały 101 strzałów armatnich.[2] </vt:lpstr>
      <vt:lpstr>Krypta pod wieżą Srebrnych Dzwonów na Wawelu. Miejsce ziemskiego pochówku Naczelnika Państwa Polskiego, Marszałka Józefa Piłsudskiego [2]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DZIEŃ  KRAKOWSKI                                                                                                                  „Krakowskie ślady Marszałka Józefa Piłsudskiego   w   100. Rocznicę Bitwy Warszawskiej”</dc:title>
  <dc:creator>Jolanta Adamowicz;Zuzanna Urban</dc:creator>
  <cp:lastModifiedBy>Jolanta Adamowicz</cp:lastModifiedBy>
  <cp:revision>34</cp:revision>
  <dcterms:created xsi:type="dcterms:W3CDTF">2020-11-18T16:04:44Z</dcterms:created>
  <dcterms:modified xsi:type="dcterms:W3CDTF">2021-02-02T19:45:00Z</dcterms:modified>
  <cp:contentStatus/>
</cp:coreProperties>
</file>